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9"/>
  </p:notesMasterIdLst>
  <p:handoutMasterIdLst>
    <p:handoutMasterId r:id="rId60"/>
  </p:handoutMasterIdLst>
  <p:sldIdLst>
    <p:sldId id="256" r:id="rId2"/>
    <p:sldId id="257" r:id="rId3"/>
    <p:sldId id="260" r:id="rId4"/>
    <p:sldId id="261" r:id="rId5"/>
    <p:sldId id="262" r:id="rId6"/>
    <p:sldId id="263" r:id="rId7"/>
    <p:sldId id="264" r:id="rId8"/>
    <p:sldId id="320" r:id="rId9"/>
    <p:sldId id="266" r:id="rId10"/>
    <p:sldId id="267" r:id="rId11"/>
    <p:sldId id="268" r:id="rId12"/>
    <p:sldId id="321" r:id="rId13"/>
    <p:sldId id="269" r:id="rId14"/>
    <p:sldId id="270" r:id="rId15"/>
    <p:sldId id="271" r:id="rId16"/>
    <p:sldId id="272" r:id="rId17"/>
    <p:sldId id="275" r:id="rId18"/>
    <p:sldId id="276" r:id="rId19"/>
    <p:sldId id="328" r:id="rId20"/>
    <p:sldId id="278" r:id="rId21"/>
    <p:sldId id="288" r:id="rId22"/>
    <p:sldId id="289" r:id="rId23"/>
    <p:sldId id="290" r:id="rId24"/>
    <p:sldId id="292" r:id="rId25"/>
    <p:sldId id="284" r:id="rId26"/>
    <p:sldId id="294" r:id="rId27"/>
    <p:sldId id="324" r:id="rId28"/>
    <p:sldId id="295" r:id="rId29"/>
    <p:sldId id="279" r:id="rId30"/>
    <p:sldId id="280" r:id="rId31"/>
    <p:sldId id="296" r:id="rId32"/>
    <p:sldId id="283" r:id="rId33"/>
    <p:sldId id="281" r:id="rId34"/>
    <p:sldId id="258" r:id="rId35"/>
    <p:sldId id="297" r:id="rId36"/>
    <p:sldId id="298" r:id="rId37"/>
    <p:sldId id="327" r:id="rId38"/>
    <p:sldId id="326" r:id="rId39"/>
    <p:sldId id="302" r:id="rId40"/>
    <p:sldId id="300" r:id="rId41"/>
    <p:sldId id="277" r:id="rId42"/>
    <p:sldId id="299" r:id="rId43"/>
    <p:sldId id="329" r:id="rId44"/>
    <p:sldId id="303" r:id="rId45"/>
    <p:sldId id="309" r:id="rId46"/>
    <p:sldId id="311" r:id="rId47"/>
    <p:sldId id="310" r:id="rId48"/>
    <p:sldId id="308" r:id="rId49"/>
    <p:sldId id="307" r:id="rId50"/>
    <p:sldId id="306" r:id="rId51"/>
    <p:sldId id="305" r:id="rId52"/>
    <p:sldId id="304" r:id="rId53"/>
    <p:sldId id="319" r:id="rId54"/>
    <p:sldId id="312" r:id="rId55"/>
    <p:sldId id="318" r:id="rId56"/>
    <p:sldId id="314" r:id="rId57"/>
    <p:sldId id="259" r:id="rId58"/>
  </p:sldIdLst>
  <p:sldSz cx="9144000" cy="6858000" type="screen4x3"/>
  <p:notesSz cx="6858000" cy="9144000"/>
  <p:custDataLst>
    <p:tags r:id="rId61"/>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 Stephen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7E7"/>
    <a:srgbClr val="FF6600"/>
    <a:srgbClr val="7973F5"/>
    <a:srgbClr val="E0AA62"/>
    <a:srgbClr val="1811A9"/>
    <a:srgbClr val="4F5A28"/>
    <a:srgbClr val="1A12BC"/>
    <a:srgbClr val="1E15D7"/>
    <a:srgbClr val="4840EC"/>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08" autoAdjust="0"/>
  </p:normalViewPr>
  <p:slideViewPr>
    <p:cSldViewPr>
      <p:cViewPr varScale="1">
        <p:scale>
          <a:sx n="76" d="100"/>
          <a:sy n="76" d="100"/>
        </p:scale>
        <p:origin x="164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ACAA56A7-8829-4FA5-8719-5F4EB27EC52D}" type="slidenum">
              <a:rPr lang="en-US"/>
              <a:pPr>
                <a:defRPr/>
              </a:pPr>
              <a:t>‹#›</a:t>
            </a:fld>
            <a:endParaRPr lang="en-US" dirty="0"/>
          </a:p>
        </p:txBody>
      </p:sp>
    </p:spTree>
    <p:extLst>
      <p:ext uri="{BB962C8B-B14F-4D97-AF65-F5344CB8AC3E}">
        <p14:creationId xmlns:p14="http://schemas.microsoft.com/office/powerpoint/2010/main" val="2929405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57FB1EE2-F43A-4A70-B904-6644B4092C52}" type="slidenum">
              <a:rPr lang="en-US"/>
              <a:pPr>
                <a:defRPr/>
              </a:pPr>
              <a:t>‹#›</a:t>
            </a:fld>
            <a:endParaRPr lang="en-US" dirty="0"/>
          </a:p>
        </p:txBody>
      </p:sp>
    </p:spTree>
    <p:extLst>
      <p:ext uri="{BB962C8B-B14F-4D97-AF65-F5344CB8AC3E}">
        <p14:creationId xmlns:p14="http://schemas.microsoft.com/office/powerpoint/2010/main" val="2295303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dict.naver.com/#/entry/enko/130a22c36bb64b25b5831c656b6537d8"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etymonline.com/word/*en?ref=etymonline_crossreference"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en.dict.naver.com/#/entry/enko/45a2c1c9e17b4cfda327d8d98522eb43" TargetMode="External"/><Relationship Id="rId4" Type="http://schemas.openxmlformats.org/officeDocument/2006/relationships/hyperlink" Target="https://www.etymonline.com/word/via?ref=etymonline_crossreference"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0206DAE4-864B-43CD-8818-244B34456606}" type="slidenum">
              <a:rPr lang="en-US" smtClean="0">
                <a:cs typeface="Arial" charset="0"/>
              </a:rPr>
              <a:pPr/>
              <a:t>1</a:t>
            </a:fld>
            <a:endParaRPr lang="en-US" dirty="0">
              <a:cs typeface="Arial"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540945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a:p>
        </p:txBody>
      </p:sp>
      <p:sp>
        <p:nvSpPr>
          <p:cNvPr id="36867" name="Slide Number Placeholder 3"/>
          <p:cNvSpPr>
            <a:spLocks noGrp="1"/>
          </p:cNvSpPr>
          <p:nvPr>
            <p:ph type="sldNum" sz="quarter" idx="5"/>
          </p:nvPr>
        </p:nvSpPr>
        <p:spPr>
          <a:noFill/>
        </p:spPr>
        <p:txBody>
          <a:bodyPr/>
          <a:lstStyle/>
          <a:p>
            <a:fld id="{C293B1A5-D13F-4443-A567-A0CC2E9C91FC}" type="slidenum">
              <a:rPr lang="en-US" smtClean="0">
                <a:cs typeface="Arial" charset="0"/>
              </a:rPr>
              <a:pPr/>
              <a:t>10</a:t>
            </a:fld>
            <a:endParaRPr lang="en-US" dirty="0">
              <a:cs typeface="Arial" charset="0"/>
            </a:endParaRPr>
          </a:p>
        </p:txBody>
      </p:sp>
    </p:spTree>
    <p:extLst>
      <p:ext uri="{BB962C8B-B14F-4D97-AF65-F5344CB8AC3E}">
        <p14:creationId xmlns:p14="http://schemas.microsoft.com/office/powerpoint/2010/main" val="420347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p:spPr>
        <p:txBody>
          <a:bodyPr/>
          <a:lstStyle/>
          <a:p>
            <a:pPr eaLnBrk="1" hangingPunct="1"/>
            <a:endParaRPr lang="en-US" dirty="0"/>
          </a:p>
        </p:txBody>
      </p:sp>
      <p:sp>
        <p:nvSpPr>
          <p:cNvPr id="38915" name="Slide Number Placeholder 3"/>
          <p:cNvSpPr>
            <a:spLocks noGrp="1"/>
          </p:cNvSpPr>
          <p:nvPr>
            <p:ph type="sldNum" sz="quarter" idx="5"/>
          </p:nvPr>
        </p:nvSpPr>
        <p:spPr>
          <a:noFill/>
        </p:spPr>
        <p:txBody>
          <a:bodyPr/>
          <a:lstStyle/>
          <a:p>
            <a:fld id="{73806489-E717-47A9-A0D0-94ABE11337B7}" type="slidenum">
              <a:rPr lang="en-US" smtClean="0">
                <a:cs typeface="Arial" charset="0"/>
              </a:rPr>
              <a:pPr/>
              <a:t>11</a:t>
            </a:fld>
            <a:endParaRPr lang="en-US" dirty="0">
              <a:cs typeface="Arial" charset="0"/>
            </a:endParaRPr>
          </a:p>
        </p:txBody>
      </p:sp>
    </p:spTree>
    <p:extLst>
      <p:ext uri="{BB962C8B-B14F-4D97-AF65-F5344CB8AC3E}">
        <p14:creationId xmlns:p14="http://schemas.microsoft.com/office/powerpoint/2010/main" val="405038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p:spPr>
        <p:txBody>
          <a:bodyPr/>
          <a:lstStyle/>
          <a:p>
            <a:pPr eaLnBrk="1" hangingPunct="1"/>
            <a:endParaRPr lang="en-US" dirty="0"/>
          </a:p>
        </p:txBody>
      </p:sp>
      <p:sp>
        <p:nvSpPr>
          <p:cNvPr id="40963" name="Slide Number Placeholder 3"/>
          <p:cNvSpPr>
            <a:spLocks noGrp="1"/>
          </p:cNvSpPr>
          <p:nvPr>
            <p:ph type="sldNum" sz="quarter" idx="5"/>
          </p:nvPr>
        </p:nvSpPr>
        <p:spPr>
          <a:noFill/>
        </p:spPr>
        <p:txBody>
          <a:bodyPr/>
          <a:lstStyle/>
          <a:p>
            <a:fld id="{8F5102BA-6895-490F-8C2E-DE85ACDD0569}" type="slidenum">
              <a:rPr lang="en-US" smtClean="0">
                <a:cs typeface="Arial" charset="0"/>
              </a:rPr>
              <a:pPr/>
              <a:t>12</a:t>
            </a:fld>
            <a:endParaRPr lang="en-US" dirty="0">
              <a:cs typeface="Arial" charset="0"/>
            </a:endParaRPr>
          </a:p>
        </p:txBody>
      </p:sp>
    </p:spTree>
    <p:extLst>
      <p:ext uri="{BB962C8B-B14F-4D97-AF65-F5344CB8AC3E}">
        <p14:creationId xmlns:p14="http://schemas.microsoft.com/office/powerpoint/2010/main" val="394423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p:spPr>
        <p:txBody>
          <a:bodyPr/>
          <a:lstStyle/>
          <a:p>
            <a:r>
              <a:rPr lang="en-US" altLang="ko-KR" b="1" dirty="0"/>
              <a:t>Relation</a:t>
            </a:r>
            <a:r>
              <a:rPr lang="en-US" altLang="ko-KR" b="1" u="sng" dirty="0">
                <a:solidFill>
                  <a:srgbClr val="FF0000"/>
                </a:solidFill>
              </a:rPr>
              <a:t>ship</a:t>
            </a:r>
            <a:r>
              <a:rPr lang="en-US" altLang="ko-KR" b="1" dirty="0">
                <a:solidFill>
                  <a:srgbClr val="FF0000"/>
                </a:solidFill>
              </a:rPr>
              <a:t> </a:t>
            </a:r>
            <a:r>
              <a:rPr lang="en-US" altLang="ko-KR" sz="1200" b="0" i="0" u="none" strike="noStrike" kern="1200" baseline="0" dirty="0">
                <a:solidFill>
                  <a:schemeClr val="tx1"/>
                </a:solidFill>
                <a:latin typeface="Arial" charset="0"/>
                <a:ea typeface="+mn-ea"/>
                <a:cs typeface="+mn-cs"/>
              </a:rPr>
              <a:t>The </a:t>
            </a:r>
            <a:r>
              <a:rPr lang="en-US" altLang="ko-KR" sz="1200" b="0" i="0" u="sng" strike="noStrike" kern="1200" baseline="0" dirty="0">
                <a:solidFill>
                  <a:schemeClr val="tx1"/>
                </a:solidFill>
                <a:latin typeface="Arial" charset="0"/>
                <a:ea typeface="+mn-ea"/>
                <a:cs typeface="+mn-cs"/>
              </a:rPr>
              <a:t>condition</a:t>
            </a:r>
            <a:r>
              <a:rPr lang="en-US" altLang="ko-KR" sz="1200" b="0" i="0" u="none" strike="noStrike" kern="1200" baseline="0" dirty="0">
                <a:solidFill>
                  <a:schemeClr val="tx1"/>
                </a:solidFill>
                <a:latin typeface="Arial" charset="0"/>
                <a:ea typeface="+mn-ea"/>
                <a:cs typeface="+mn-cs"/>
              </a:rPr>
              <a:t> or fact of being related; connection or association.</a:t>
            </a:r>
          </a:p>
          <a:p>
            <a:endParaRPr lang="en-US" altLang="ko-KR" sz="1200" b="0" i="0" kern="1200" dirty="0">
              <a:solidFill>
                <a:schemeClr val="tx1"/>
              </a:solidFill>
              <a:effectLst/>
              <a:latin typeface="Arial" charset="0"/>
              <a:ea typeface="+mn-ea"/>
              <a:cs typeface="+mn-cs"/>
            </a:endParaRPr>
          </a:p>
          <a:p>
            <a:pPr eaLnBrk="1" hangingPunct="1"/>
            <a:r>
              <a:rPr lang="en-US" altLang="ko-KR" sz="1200" b="0" i="0" kern="1200" dirty="0">
                <a:solidFill>
                  <a:schemeClr val="tx1"/>
                </a:solidFill>
                <a:effectLst/>
                <a:latin typeface="Arial" charset="0"/>
                <a:ea typeface="+mn-ea"/>
                <a:cs typeface="+mn-cs"/>
              </a:rPr>
              <a:t>The sequence continues with </a:t>
            </a:r>
            <a:r>
              <a:rPr lang="en-US" altLang="ko-KR" sz="1200" b="0" i="1" kern="1200" dirty="0">
                <a:solidFill>
                  <a:schemeClr val="tx1"/>
                </a:solidFill>
                <a:effectLst/>
                <a:latin typeface="Arial" charset="0"/>
                <a:ea typeface="+mn-ea"/>
                <a:cs typeface="+mn-cs"/>
              </a:rPr>
              <a:t>quaternary</a:t>
            </a:r>
            <a:r>
              <a:rPr lang="en-US" altLang="ko-KR" sz="1200" b="0" i="0" kern="1200" dirty="0">
                <a:solidFill>
                  <a:schemeClr val="tx1"/>
                </a:solidFill>
                <a:effectLst/>
                <a:latin typeface="Arial" charset="0"/>
                <a:ea typeface="+mn-ea"/>
                <a:cs typeface="+mn-cs"/>
              </a:rPr>
              <a:t>, </a:t>
            </a:r>
            <a:r>
              <a:rPr lang="en-US" altLang="ko-KR" sz="1200" b="0" i="1" kern="1200" dirty="0" err="1">
                <a:solidFill>
                  <a:schemeClr val="tx1"/>
                </a:solidFill>
                <a:effectLst/>
                <a:latin typeface="Arial" charset="0"/>
                <a:ea typeface="+mn-ea"/>
                <a:cs typeface="+mn-cs"/>
              </a:rPr>
              <a:t>quinary</a:t>
            </a:r>
            <a:r>
              <a:rPr lang="en-US" altLang="ko-KR" sz="1200" b="0" i="0" kern="1200" dirty="0">
                <a:solidFill>
                  <a:schemeClr val="tx1"/>
                </a:solidFill>
                <a:effectLst/>
                <a:latin typeface="Arial" charset="0"/>
                <a:ea typeface="+mn-ea"/>
                <a:cs typeface="+mn-cs"/>
              </a:rPr>
              <a:t>, </a:t>
            </a:r>
            <a:r>
              <a:rPr lang="en-US" altLang="ko-KR" sz="1200" b="0" i="1" kern="1200" dirty="0" err="1">
                <a:solidFill>
                  <a:schemeClr val="tx1"/>
                </a:solidFill>
                <a:effectLst/>
                <a:latin typeface="Arial" charset="0"/>
                <a:ea typeface="+mn-ea"/>
                <a:cs typeface="+mn-cs"/>
              </a:rPr>
              <a:t>senary</a:t>
            </a:r>
            <a:r>
              <a:rPr lang="en-US" altLang="ko-KR" sz="1200" b="0" i="0" kern="1200" dirty="0">
                <a:solidFill>
                  <a:schemeClr val="tx1"/>
                </a:solidFill>
                <a:effectLst/>
                <a:latin typeface="Arial" charset="0"/>
                <a:ea typeface="+mn-ea"/>
                <a:cs typeface="+mn-cs"/>
              </a:rPr>
              <a:t>, </a:t>
            </a:r>
            <a:r>
              <a:rPr lang="en-US" altLang="ko-KR" sz="1200" b="0" i="1" kern="1200" dirty="0" err="1">
                <a:solidFill>
                  <a:schemeClr val="tx1"/>
                </a:solidFill>
                <a:effectLst/>
                <a:latin typeface="Arial" charset="0"/>
                <a:ea typeface="+mn-ea"/>
                <a:cs typeface="+mn-cs"/>
              </a:rPr>
              <a:t>septenary</a:t>
            </a:r>
            <a:r>
              <a:rPr lang="en-US" altLang="ko-KR" sz="1200" b="0" i="0" kern="1200" dirty="0">
                <a:solidFill>
                  <a:schemeClr val="tx1"/>
                </a:solidFill>
                <a:effectLst/>
                <a:latin typeface="Arial" charset="0"/>
                <a:ea typeface="+mn-ea"/>
                <a:cs typeface="+mn-cs"/>
              </a:rPr>
              <a:t>, </a:t>
            </a:r>
            <a:r>
              <a:rPr lang="en-US" altLang="ko-KR" sz="1200" b="0" i="1" kern="1200" dirty="0" err="1">
                <a:solidFill>
                  <a:schemeClr val="tx1"/>
                </a:solidFill>
                <a:effectLst/>
                <a:latin typeface="Arial" charset="0"/>
                <a:ea typeface="+mn-ea"/>
                <a:cs typeface="+mn-cs"/>
              </a:rPr>
              <a:t>octonary</a:t>
            </a:r>
            <a:r>
              <a:rPr lang="en-US" altLang="ko-KR" sz="1200" b="0" i="0" kern="1200" dirty="0">
                <a:solidFill>
                  <a:schemeClr val="tx1"/>
                </a:solidFill>
                <a:effectLst/>
                <a:latin typeface="Arial" charset="0"/>
                <a:ea typeface="+mn-ea"/>
                <a:cs typeface="+mn-cs"/>
              </a:rPr>
              <a:t>, </a:t>
            </a:r>
            <a:r>
              <a:rPr lang="en-US" altLang="ko-KR" sz="1200" b="0" i="1" kern="1200" dirty="0" err="1">
                <a:solidFill>
                  <a:schemeClr val="tx1"/>
                </a:solidFill>
                <a:effectLst/>
                <a:latin typeface="Arial" charset="0"/>
                <a:ea typeface="+mn-ea"/>
                <a:cs typeface="+mn-cs"/>
              </a:rPr>
              <a:t>nonary</a:t>
            </a:r>
            <a:r>
              <a:rPr lang="en-US" altLang="ko-KR" sz="1200" b="0" i="0" kern="1200" dirty="0">
                <a:solidFill>
                  <a:schemeClr val="tx1"/>
                </a:solidFill>
                <a:effectLst/>
                <a:latin typeface="Arial" charset="0"/>
                <a:ea typeface="+mn-ea"/>
                <a:cs typeface="+mn-cs"/>
              </a:rPr>
              <a:t>, and </a:t>
            </a:r>
            <a:r>
              <a:rPr lang="en-US" altLang="ko-KR" sz="1200" b="0" i="1" kern="1200" dirty="0">
                <a:solidFill>
                  <a:schemeClr val="tx1"/>
                </a:solidFill>
                <a:effectLst/>
                <a:latin typeface="Arial" charset="0"/>
                <a:ea typeface="+mn-ea"/>
                <a:cs typeface="+mn-cs"/>
              </a:rPr>
              <a:t>denary</a:t>
            </a:r>
            <a:r>
              <a:rPr lang="en-US" altLang="ko-KR" sz="1200" b="0" i="0" kern="1200" dirty="0">
                <a:solidFill>
                  <a:schemeClr val="tx1"/>
                </a:solidFill>
                <a:effectLst/>
                <a:latin typeface="Arial" charset="0"/>
                <a:ea typeface="+mn-ea"/>
                <a:cs typeface="+mn-cs"/>
              </a:rPr>
              <a:t>, although most of these terms are rarely used. There's no word relating to the number eleven but there is one that relates to the number twelve: </a:t>
            </a:r>
            <a:r>
              <a:rPr lang="en-US" altLang="ko-KR" sz="1200" b="0" i="1" kern="1200" dirty="0">
                <a:solidFill>
                  <a:schemeClr val="tx1"/>
                </a:solidFill>
                <a:effectLst/>
                <a:latin typeface="Arial" charset="0"/>
                <a:ea typeface="+mn-ea"/>
                <a:cs typeface="+mn-cs"/>
              </a:rPr>
              <a:t>duodenary</a:t>
            </a:r>
            <a:r>
              <a:rPr lang="en-US" altLang="ko-KR" sz="1200" b="0" i="0" kern="1200" dirty="0">
                <a:solidFill>
                  <a:schemeClr val="tx1"/>
                </a:solidFill>
                <a:effectLst/>
                <a:latin typeface="Arial" charset="0"/>
                <a:ea typeface="+mn-ea"/>
                <a:cs typeface="+mn-cs"/>
              </a:rPr>
              <a:t>.</a:t>
            </a:r>
          </a:p>
          <a:p>
            <a:pPr fontAlgn="ctr"/>
            <a:r>
              <a:rPr lang="ko-KR" altLang="en-US" sz="1200" b="0" i="0" kern="1200" dirty="0">
                <a:solidFill>
                  <a:schemeClr val="tx1"/>
                </a:solidFill>
                <a:effectLst/>
                <a:latin typeface="Arial" charset="0"/>
                <a:ea typeface="+mn-ea"/>
                <a:cs typeface="+mn-cs"/>
              </a:rPr>
              <a:t>미국식 </a:t>
            </a:r>
            <a:r>
              <a:rPr lang="en-US" altLang="ko-KR" sz="1200" b="0" i="0" kern="1200" dirty="0">
                <a:solidFill>
                  <a:schemeClr val="tx1"/>
                </a:solidFill>
                <a:effectLst/>
                <a:latin typeface="Arial" charset="0"/>
                <a:ea typeface="+mn-ea"/>
                <a:cs typeface="+mn-cs"/>
              </a:rPr>
              <a:t>[ </a:t>
            </a:r>
            <a:r>
              <a:rPr lang="en-US" altLang="ko-KR" sz="1200" b="0" i="0" kern="1200" dirty="0" err="1">
                <a:solidFill>
                  <a:schemeClr val="tx1"/>
                </a:solidFill>
                <a:effectLst/>
                <a:latin typeface="Arial" charset="0"/>
                <a:ea typeface="+mn-ea"/>
                <a:cs typeface="+mn-cs"/>
              </a:rPr>
              <a:t>kw’ɑtərnèri</a:t>
            </a:r>
            <a:r>
              <a:rPr lang="en-US" altLang="ko-KR" sz="1200" b="0" i="0" kern="1200" dirty="0">
                <a:solidFill>
                  <a:schemeClr val="tx1"/>
                </a:solidFill>
                <a:effectLst/>
                <a:latin typeface="Arial" charset="0"/>
                <a:ea typeface="+mn-ea"/>
                <a:cs typeface="+mn-cs"/>
              </a:rPr>
              <a:t> ] </a:t>
            </a:r>
            <a:r>
              <a:rPr lang="ko-KR" altLang="en-US" sz="1200" b="0" i="0" kern="1200" dirty="0">
                <a:solidFill>
                  <a:schemeClr val="tx1"/>
                </a:solidFill>
                <a:effectLst/>
                <a:latin typeface="Arial" charset="0"/>
                <a:ea typeface="+mn-ea"/>
                <a:cs typeface="+mn-cs"/>
              </a:rPr>
              <a:t>영국식 </a:t>
            </a:r>
            <a:r>
              <a:rPr lang="en-US" altLang="ko-KR" sz="1200" b="0" i="0" kern="1200" dirty="0">
                <a:solidFill>
                  <a:schemeClr val="tx1"/>
                </a:solidFill>
                <a:effectLst/>
                <a:latin typeface="Arial" charset="0"/>
                <a:ea typeface="+mn-ea"/>
                <a:cs typeface="+mn-cs"/>
              </a:rPr>
              <a:t>[ </a:t>
            </a:r>
            <a:r>
              <a:rPr lang="en-US" altLang="ko-KR" sz="1200" b="0" i="0" kern="1200" dirty="0" err="1">
                <a:solidFill>
                  <a:schemeClr val="tx1"/>
                </a:solidFill>
                <a:effectLst/>
                <a:latin typeface="Arial" charset="0"/>
                <a:ea typeface="+mn-ea"/>
                <a:cs typeface="+mn-cs"/>
              </a:rPr>
              <a:t>kwətə</a:t>
            </a:r>
            <a:r>
              <a:rPr lang="en-US" altLang="ko-KR" sz="1200" b="0" i="0" kern="1200" dirty="0">
                <a:solidFill>
                  <a:schemeClr val="tx1"/>
                </a:solidFill>
                <a:effectLst/>
                <a:latin typeface="Arial" charset="0"/>
                <a:ea typeface="+mn-ea"/>
                <a:cs typeface="+mn-cs"/>
              </a:rPr>
              <a:t>́:</a:t>
            </a:r>
            <a:r>
              <a:rPr lang="en-US" altLang="ko-KR" sz="1200" b="0" i="0" kern="1200" dirty="0" err="1">
                <a:solidFill>
                  <a:schemeClr val="tx1"/>
                </a:solidFill>
                <a:effectLst/>
                <a:latin typeface="Arial" charset="0"/>
                <a:ea typeface="+mn-ea"/>
                <a:cs typeface="+mn-cs"/>
              </a:rPr>
              <a:t>nəri</a:t>
            </a:r>
            <a:r>
              <a:rPr lang="en-US" altLang="ko-KR" sz="1200" b="0" i="0" kern="1200" dirty="0">
                <a:solidFill>
                  <a:schemeClr val="tx1"/>
                </a:solidFill>
                <a:effectLst/>
                <a:latin typeface="Arial" charset="0"/>
                <a:ea typeface="+mn-ea"/>
                <a:cs typeface="+mn-cs"/>
              </a:rPr>
              <a:t> ]</a:t>
            </a:r>
            <a:r>
              <a:rPr lang="en-US" altLang="ko-KR" sz="1200" b="0" i="0" kern="1200">
                <a:solidFill>
                  <a:schemeClr val="tx1"/>
                </a:solidFill>
                <a:effectLst/>
                <a:latin typeface="Arial" charset="0"/>
                <a:ea typeface="+mn-ea"/>
                <a:cs typeface="+mn-cs"/>
              </a:rPr>
              <a:t> </a:t>
            </a:r>
            <a:endParaRPr lang="en-US" dirty="0"/>
          </a:p>
          <a:p>
            <a:pPr eaLnBrk="1" hangingPunct="1"/>
            <a:r>
              <a:rPr lang="en-US" altLang="ko-KR" dirty="0"/>
              <a:t>Corresponding to base (radix) values of 2,3,4,5,6,7,8,9,10,11,12,16,20, and 60, the numeral notation systems are called binary, ternary, quaternary, </a:t>
            </a:r>
            <a:r>
              <a:rPr lang="en-US" altLang="ko-KR" dirty="0" err="1"/>
              <a:t>quinary</a:t>
            </a:r>
            <a:r>
              <a:rPr lang="en-US" altLang="ko-KR" dirty="0"/>
              <a:t>, </a:t>
            </a:r>
            <a:r>
              <a:rPr lang="en-US" altLang="ko-KR" dirty="0" err="1"/>
              <a:t>senary</a:t>
            </a:r>
            <a:r>
              <a:rPr lang="en-US" altLang="ko-KR" dirty="0"/>
              <a:t>, </a:t>
            </a:r>
            <a:r>
              <a:rPr lang="en-US" altLang="ko-KR" dirty="0" err="1"/>
              <a:t>septenary</a:t>
            </a:r>
            <a:r>
              <a:rPr lang="en-US" altLang="ko-KR" dirty="0"/>
              <a:t>, </a:t>
            </a:r>
            <a:r>
              <a:rPr lang="en-US" altLang="ko-KR" dirty="0" err="1"/>
              <a:t>octenary</a:t>
            </a:r>
            <a:r>
              <a:rPr lang="en-US" altLang="ko-KR" dirty="0"/>
              <a:t> (or octal), </a:t>
            </a:r>
            <a:r>
              <a:rPr lang="en-US" altLang="ko-KR" dirty="0" err="1"/>
              <a:t>nonary</a:t>
            </a:r>
            <a:r>
              <a:rPr lang="en-US" altLang="ko-KR" dirty="0"/>
              <a:t>, denary (decimal), </a:t>
            </a:r>
            <a:r>
              <a:rPr lang="en-US" altLang="ko-KR" dirty="0" err="1"/>
              <a:t>undenary</a:t>
            </a:r>
            <a:r>
              <a:rPr lang="en-US" altLang="ko-KR" dirty="0"/>
              <a:t>, duodenary, hexadecimal, </a:t>
            </a:r>
            <a:r>
              <a:rPr lang="en-US" altLang="ko-KR" dirty="0" err="1"/>
              <a:t>vigesimal</a:t>
            </a:r>
            <a:r>
              <a:rPr lang="en-US" altLang="ko-KR" dirty="0"/>
              <a:t>, and </a:t>
            </a:r>
            <a:r>
              <a:rPr lang="en-US" altLang="ko-KR" dirty="0" err="1"/>
              <a:t>sexagesimal</a:t>
            </a:r>
            <a:r>
              <a:rPr lang="en-US" altLang="ko-KR" dirty="0"/>
              <a:t>, respectively.</a:t>
            </a:r>
          </a:p>
        </p:txBody>
      </p:sp>
      <p:sp>
        <p:nvSpPr>
          <p:cNvPr id="43011" name="Slide Number Placeholder 3"/>
          <p:cNvSpPr>
            <a:spLocks noGrp="1"/>
          </p:cNvSpPr>
          <p:nvPr>
            <p:ph type="sldNum" sz="quarter" idx="5"/>
          </p:nvPr>
        </p:nvSpPr>
        <p:spPr>
          <a:noFill/>
        </p:spPr>
        <p:txBody>
          <a:bodyPr/>
          <a:lstStyle/>
          <a:p>
            <a:fld id="{E7BA151E-F544-4849-BC64-F12CC19863FE}" type="slidenum">
              <a:rPr lang="en-US" smtClean="0">
                <a:cs typeface="Arial" charset="0"/>
              </a:rPr>
              <a:pPr/>
              <a:t>13</a:t>
            </a:fld>
            <a:endParaRPr lang="en-US" dirty="0">
              <a:cs typeface="Arial" charset="0"/>
            </a:endParaRPr>
          </a:p>
        </p:txBody>
      </p:sp>
    </p:spTree>
    <p:extLst>
      <p:ext uri="{BB962C8B-B14F-4D97-AF65-F5344CB8AC3E}">
        <p14:creationId xmlns:p14="http://schemas.microsoft.com/office/powerpoint/2010/main" val="63284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p:spPr>
        <p:txBody>
          <a:bodyPr/>
          <a:lstStyle/>
          <a:p>
            <a:pPr eaLnBrk="1" hangingPunct="1"/>
            <a:endParaRPr lang="en-US" dirty="0"/>
          </a:p>
        </p:txBody>
      </p:sp>
      <p:sp>
        <p:nvSpPr>
          <p:cNvPr id="45059" name="Slide Number Placeholder 3"/>
          <p:cNvSpPr>
            <a:spLocks noGrp="1"/>
          </p:cNvSpPr>
          <p:nvPr>
            <p:ph type="sldNum" sz="quarter" idx="5"/>
          </p:nvPr>
        </p:nvSpPr>
        <p:spPr>
          <a:noFill/>
        </p:spPr>
        <p:txBody>
          <a:bodyPr/>
          <a:lstStyle/>
          <a:p>
            <a:fld id="{89244128-8DB5-4DA8-818F-94D68B7E16DE}" type="slidenum">
              <a:rPr lang="en-US" smtClean="0">
                <a:cs typeface="Arial" charset="0"/>
              </a:rPr>
              <a:pPr/>
              <a:t>14</a:t>
            </a:fld>
            <a:endParaRPr lang="en-US" dirty="0">
              <a:cs typeface="Arial" charset="0"/>
            </a:endParaRPr>
          </a:p>
        </p:txBody>
      </p:sp>
    </p:spTree>
    <p:extLst>
      <p:ext uri="{BB962C8B-B14F-4D97-AF65-F5344CB8AC3E}">
        <p14:creationId xmlns:p14="http://schemas.microsoft.com/office/powerpoint/2010/main" val="142146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p:spPr>
        <p:txBody>
          <a:bodyPr/>
          <a:lstStyle/>
          <a:p>
            <a:pPr eaLnBrk="1" hangingPunct="1"/>
            <a:endParaRPr lang="en-US" dirty="0"/>
          </a:p>
        </p:txBody>
      </p:sp>
      <p:sp>
        <p:nvSpPr>
          <p:cNvPr id="47107" name="Slide Number Placeholder 3"/>
          <p:cNvSpPr>
            <a:spLocks noGrp="1"/>
          </p:cNvSpPr>
          <p:nvPr>
            <p:ph type="sldNum" sz="quarter" idx="5"/>
          </p:nvPr>
        </p:nvSpPr>
        <p:spPr>
          <a:noFill/>
        </p:spPr>
        <p:txBody>
          <a:bodyPr/>
          <a:lstStyle/>
          <a:p>
            <a:fld id="{07AA820A-613C-4E9D-90DB-DE2D6943D060}" type="slidenum">
              <a:rPr lang="en-US" smtClean="0">
                <a:cs typeface="Arial" charset="0"/>
              </a:rPr>
              <a:pPr/>
              <a:t>15</a:t>
            </a:fld>
            <a:endParaRPr lang="en-US" dirty="0">
              <a:cs typeface="Arial" charset="0"/>
            </a:endParaRPr>
          </a:p>
        </p:txBody>
      </p:sp>
    </p:spTree>
    <p:extLst>
      <p:ext uri="{BB962C8B-B14F-4D97-AF65-F5344CB8AC3E}">
        <p14:creationId xmlns:p14="http://schemas.microsoft.com/office/powerpoint/2010/main" val="336668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p:spPr>
        <p:txBody>
          <a:bodyPr/>
          <a:lstStyle/>
          <a:p>
            <a:pPr eaLnBrk="1" hangingPunct="1"/>
            <a:endParaRPr lang="en-US" dirty="0"/>
          </a:p>
        </p:txBody>
      </p:sp>
      <p:sp>
        <p:nvSpPr>
          <p:cNvPr id="49155" name="Slide Number Placeholder 3"/>
          <p:cNvSpPr>
            <a:spLocks noGrp="1"/>
          </p:cNvSpPr>
          <p:nvPr>
            <p:ph type="sldNum" sz="quarter" idx="5"/>
          </p:nvPr>
        </p:nvSpPr>
        <p:spPr>
          <a:noFill/>
        </p:spPr>
        <p:txBody>
          <a:bodyPr/>
          <a:lstStyle/>
          <a:p>
            <a:fld id="{AF838529-D8DE-41C7-8B46-75DE7077D817}" type="slidenum">
              <a:rPr lang="en-US" smtClean="0">
                <a:cs typeface="Arial" charset="0"/>
              </a:rPr>
              <a:pPr/>
              <a:t>16</a:t>
            </a:fld>
            <a:endParaRPr lang="en-US" dirty="0">
              <a:cs typeface="Arial" charset="0"/>
            </a:endParaRPr>
          </a:p>
        </p:txBody>
      </p:sp>
    </p:spTree>
    <p:extLst>
      <p:ext uri="{BB962C8B-B14F-4D97-AF65-F5344CB8AC3E}">
        <p14:creationId xmlns:p14="http://schemas.microsoft.com/office/powerpoint/2010/main" val="2090121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ln/>
        </p:spPr>
      </p:sp>
      <p:sp>
        <p:nvSpPr>
          <p:cNvPr id="51202" name="Notes Placeholder 2"/>
          <p:cNvSpPr>
            <a:spLocks noGrp="1"/>
          </p:cNvSpPr>
          <p:nvPr>
            <p:ph type="body" idx="1"/>
          </p:nvPr>
        </p:nvSpPr>
        <p:spPr>
          <a:noFill/>
          <a:ln/>
        </p:spPr>
        <p:txBody>
          <a:bodyPr/>
          <a:lstStyle/>
          <a:p>
            <a:pPr eaLnBrk="1" hangingPunct="1"/>
            <a:endParaRPr lang="en-US" dirty="0"/>
          </a:p>
        </p:txBody>
      </p:sp>
      <p:sp>
        <p:nvSpPr>
          <p:cNvPr id="51203" name="Slide Number Placeholder 3"/>
          <p:cNvSpPr>
            <a:spLocks noGrp="1"/>
          </p:cNvSpPr>
          <p:nvPr>
            <p:ph type="sldNum" sz="quarter" idx="5"/>
          </p:nvPr>
        </p:nvSpPr>
        <p:spPr>
          <a:noFill/>
        </p:spPr>
        <p:txBody>
          <a:bodyPr/>
          <a:lstStyle/>
          <a:p>
            <a:fld id="{5F5F036D-AF0A-407F-9210-B0580BD7DA56}" type="slidenum">
              <a:rPr lang="en-US" smtClean="0">
                <a:cs typeface="Arial" charset="0"/>
              </a:rPr>
              <a:pPr/>
              <a:t>17</a:t>
            </a:fld>
            <a:endParaRPr lang="en-US" dirty="0">
              <a:cs typeface="Arial" charset="0"/>
            </a:endParaRPr>
          </a:p>
        </p:txBody>
      </p:sp>
    </p:spTree>
    <p:extLst>
      <p:ext uri="{BB962C8B-B14F-4D97-AF65-F5344CB8AC3E}">
        <p14:creationId xmlns:p14="http://schemas.microsoft.com/office/powerpoint/2010/main" val="2152413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p:spPr>
        <p:txBody>
          <a:bodyPr/>
          <a:lstStyle/>
          <a:p>
            <a:pPr eaLnBrk="1" hangingPunct="1"/>
            <a:endParaRPr lang="en-US" dirty="0"/>
          </a:p>
        </p:txBody>
      </p:sp>
      <p:sp>
        <p:nvSpPr>
          <p:cNvPr id="53251" name="Slide Number Placeholder 3"/>
          <p:cNvSpPr>
            <a:spLocks noGrp="1"/>
          </p:cNvSpPr>
          <p:nvPr>
            <p:ph type="sldNum" sz="quarter" idx="5"/>
          </p:nvPr>
        </p:nvSpPr>
        <p:spPr>
          <a:noFill/>
        </p:spPr>
        <p:txBody>
          <a:bodyPr/>
          <a:lstStyle/>
          <a:p>
            <a:fld id="{808DD1D3-6B38-40B4-A36F-B041C2641270}" type="slidenum">
              <a:rPr lang="en-US" smtClean="0">
                <a:cs typeface="Arial" charset="0"/>
              </a:rPr>
              <a:pPr/>
              <a:t>18</a:t>
            </a:fld>
            <a:endParaRPr lang="en-US" dirty="0">
              <a:cs typeface="Arial" charset="0"/>
            </a:endParaRPr>
          </a:p>
        </p:txBody>
      </p:sp>
    </p:spTree>
    <p:extLst>
      <p:ext uri="{BB962C8B-B14F-4D97-AF65-F5344CB8AC3E}">
        <p14:creationId xmlns:p14="http://schemas.microsoft.com/office/powerpoint/2010/main" val="96325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p:spPr>
        <p:txBody>
          <a:bodyPr/>
          <a:lstStyle/>
          <a:p>
            <a:pPr eaLnBrk="1" hangingPunct="1"/>
            <a:endParaRPr lang="en-US" dirty="0"/>
          </a:p>
        </p:txBody>
      </p:sp>
      <p:sp>
        <p:nvSpPr>
          <p:cNvPr id="53251" name="Slide Number Placeholder 3"/>
          <p:cNvSpPr>
            <a:spLocks noGrp="1"/>
          </p:cNvSpPr>
          <p:nvPr>
            <p:ph type="sldNum" sz="quarter" idx="5"/>
          </p:nvPr>
        </p:nvSpPr>
        <p:spPr>
          <a:noFill/>
        </p:spPr>
        <p:txBody>
          <a:bodyPr/>
          <a:lstStyle/>
          <a:p>
            <a:fld id="{808DD1D3-6B38-40B4-A36F-B041C2641270}" type="slidenum">
              <a:rPr lang="en-US" smtClean="0">
                <a:cs typeface="Arial" charset="0"/>
              </a:rPr>
              <a:pPr/>
              <a:t>19</a:t>
            </a:fld>
            <a:endParaRPr lang="en-US" dirty="0">
              <a:cs typeface="Arial" charset="0"/>
            </a:endParaRPr>
          </a:p>
        </p:txBody>
      </p:sp>
    </p:spTree>
    <p:extLst>
      <p:ext uri="{BB962C8B-B14F-4D97-AF65-F5344CB8AC3E}">
        <p14:creationId xmlns:p14="http://schemas.microsoft.com/office/powerpoint/2010/main" val="1061031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EE4F5A5A-6454-473A-BECA-3F6C2D67A230}" type="slidenum">
              <a:rPr lang="en-US" smtClean="0">
                <a:cs typeface="Arial" charset="0"/>
              </a:rPr>
              <a:pPr/>
              <a:t>2</a:t>
            </a:fld>
            <a:endParaRPr lang="en-US" dirty="0">
              <a:cs typeface="Arial"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A data model is a </a:t>
            </a:r>
            <a:r>
              <a:rPr lang="en-US" altLang="ko-KR" sz="1200" b="1" i="0" u="sng" strike="noStrike" kern="1200" baseline="0" dirty="0">
                <a:solidFill>
                  <a:schemeClr val="tx1"/>
                </a:solidFill>
                <a:latin typeface="Arial" charset="0"/>
                <a:ea typeface="+mn-ea"/>
                <a:cs typeface="+mn-cs"/>
              </a:rPr>
              <a:t>representation</a:t>
            </a:r>
            <a:r>
              <a:rPr lang="en-US" altLang="ko-KR" sz="1200" b="0" i="0" u="none" strike="noStrike" kern="1200" baseline="0" dirty="0">
                <a:solidFill>
                  <a:schemeClr val="tx1"/>
                </a:solidFill>
                <a:latin typeface="Arial" charset="0"/>
                <a:ea typeface="+mn-ea"/>
                <a:cs typeface="+mn-cs"/>
              </a:rPr>
              <a:t> of the </a:t>
            </a:r>
            <a:r>
              <a:rPr lang="en-US" altLang="ko-KR" sz="1200" b="1" i="0" u="sng" strike="noStrike" kern="1200" baseline="0" dirty="0">
                <a:solidFill>
                  <a:schemeClr val="tx1"/>
                </a:solidFill>
                <a:latin typeface="Arial" charset="0"/>
                <a:ea typeface="+mn-ea"/>
                <a:cs typeface="+mn-cs"/>
              </a:rPr>
              <a:t>content</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relationships</a:t>
            </a:r>
            <a:r>
              <a:rPr lang="en-US" altLang="ko-KR" sz="1200" b="0" i="0" u="none" strike="noStrike" kern="1200" baseline="0" dirty="0">
                <a:solidFill>
                  <a:schemeClr val="tx1"/>
                </a:solidFill>
                <a:latin typeface="Arial" charset="0"/>
                <a:ea typeface="+mn-ea"/>
                <a:cs typeface="+mn-cs"/>
              </a:rPr>
              <a:t>, and </a:t>
            </a:r>
            <a:r>
              <a:rPr lang="en-US" altLang="ko-KR" sz="1200" b="1" i="0" u="none" strike="noStrike" kern="1200" baseline="0" dirty="0">
                <a:solidFill>
                  <a:schemeClr val="tx1"/>
                </a:solidFill>
                <a:latin typeface="Arial" charset="0"/>
                <a:ea typeface="+mn-ea"/>
                <a:cs typeface="+mn-cs"/>
              </a:rPr>
              <a:t>constraints</a:t>
            </a:r>
            <a:r>
              <a:rPr lang="en-US" altLang="ko-KR" sz="1200" b="0" i="0" u="none" strike="noStrike" kern="1200" baseline="0" dirty="0">
                <a:solidFill>
                  <a:schemeClr val="tx1"/>
                </a:solidFill>
                <a:latin typeface="Arial" charset="0"/>
                <a:ea typeface="+mn-ea"/>
                <a:cs typeface="+mn-cs"/>
              </a:rPr>
              <a:t> of the data needed to support the </a:t>
            </a:r>
            <a:r>
              <a:rPr lang="en-US" altLang="ko-KR" sz="1200" b="0" i="0" u="sng" strike="noStrike" kern="1200" baseline="0" dirty="0">
                <a:solidFill>
                  <a:schemeClr val="tx1"/>
                </a:solidFill>
                <a:latin typeface="Arial" charset="0"/>
                <a:ea typeface="+mn-ea"/>
                <a:cs typeface="+mn-cs"/>
              </a:rPr>
              <a:t>system requirements</a:t>
            </a:r>
            <a:r>
              <a:rPr lang="en-US" altLang="ko-KR" sz="1200" b="0" i="0" u="none" strike="noStrike" kern="1200" baseline="0" dirty="0">
                <a:solidFill>
                  <a:schemeClr val="tx1"/>
                </a:solidFill>
                <a:latin typeface="Arial" charset="0"/>
                <a:ea typeface="+mn-ea"/>
                <a:cs typeface="+mn-cs"/>
              </a:rPr>
              <a:t>.</a:t>
            </a:r>
          </a:p>
          <a:p>
            <a:r>
              <a:rPr lang="en-US" altLang="ko-KR" sz="1200" b="0" i="0" u="none" strike="noStrike" kern="1200" baseline="0" dirty="0">
                <a:solidFill>
                  <a:schemeClr val="tx1"/>
                </a:solidFill>
                <a:latin typeface="Arial" charset="0"/>
                <a:ea typeface="+mn-ea"/>
                <a:cs typeface="+mn-cs"/>
              </a:rPr>
              <a:t>The most important </a:t>
            </a:r>
            <a:r>
              <a:rPr lang="en-US" altLang="ko-KR" sz="1200" b="1" i="0" u="none" strike="noStrike" kern="1200" baseline="0" dirty="0">
                <a:solidFill>
                  <a:schemeClr val="tx1"/>
                </a:solidFill>
                <a:latin typeface="Arial" charset="0"/>
                <a:ea typeface="+mn-ea"/>
                <a:cs typeface="+mn-cs"/>
              </a:rPr>
              <a:t>elements</a:t>
            </a:r>
            <a:r>
              <a:rPr lang="en-US" altLang="ko-KR" sz="1200" b="0" i="0" u="none" strike="noStrike" kern="1200" baseline="0" dirty="0">
                <a:solidFill>
                  <a:schemeClr val="tx1"/>
                </a:solidFill>
                <a:latin typeface="Arial" charset="0"/>
                <a:ea typeface="+mn-ea"/>
                <a:cs typeface="+mn-cs"/>
              </a:rPr>
              <a:t> of the E-R model are entities, attributes, identifiers, and relationships.</a:t>
            </a:r>
            <a:endParaRPr lang="en-US" altLang="ko-KR" sz="1200"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1" dirty="0"/>
              <a:t>Information Engineering (IE)</a:t>
            </a:r>
            <a:r>
              <a:rPr lang="en-US" altLang="ko-KR" sz="1200" dirty="0"/>
              <a:t> [James Martin 1990]—Uses “</a:t>
            </a:r>
            <a:r>
              <a:rPr lang="en-US" altLang="ko-KR" sz="1200" dirty="0">
                <a:solidFill>
                  <a:srgbClr val="FF0000"/>
                </a:solidFill>
              </a:rPr>
              <a:t>crow</a:t>
            </a:r>
            <a:r>
              <a:rPr lang="en-US" altLang="ko-KR" sz="1200" dirty="0"/>
              <a:t>’s feet” to show the many sides of a relationship, and it is sometimes called the </a:t>
            </a:r>
            <a:r>
              <a:rPr lang="en-US" altLang="ko-KR" sz="1200" b="1" dirty="0"/>
              <a:t>crow’s foot model</a:t>
            </a:r>
            <a:r>
              <a:rPr lang="en-US" altLang="ko-KR" sz="1200" dirty="0"/>
              <a:t>.</a:t>
            </a:r>
          </a:p>
          <a:p>
            <a:pPr eaLnBrk="1" hangingPunct="1"/>
            <a:r>
              <a:rPr lang="en-US" altLang="ko-KR" sz="1200" b="1" u="sng" kern="1200" dirty="0">
                <a:solidFill>
                  <a:schemeClr val="tx1"/>
                </a:solidFill>
                <a:effectLst/>
                <a:latin typeface="Arial" charset="0"/>
                <a:ea typeface="+mn-ea"/>
                <a:cs typeface="+mn-cs"/>
                <a:hlinkClick r:id="rId3"/>
              </a:rPr>
              <a:t>crow</a:t>
            </a:r>
            <a:r>
              <a:rPr lang="ko-KR" altLang="en-US" dirty="0"/>
              <a:t> </a:t>
            </a:r>
            <a:r>
              <a:rPr lang="ko-KR" altLang="en-US" sz="1200" b="0" kern="1200" dirty="0">
                <a:solidFill>
                  <a:schemeClr val="tx1"/>
                </a:solidFill>
                <a:effectLst/>
                <a:latin typeface="Arial" charset="0"/>
                <a:ea typeface="+mn-ea"/>
                <a:cs typeface="+mn-cs"/>
              </a:rPr>
              <a:t>미국식</a:t>
            </a:r>
            <a:r>
              <a:rPr lang="ko-KR" altLang="en-US" dirty="0"/>
              <a:t> </a:t>
            </a:r>
            <a:r>
              <a:rPr lang="en-US" altLang="ko-KR" sz="1200" kern="1200" dirty="0">
                <a:solidFill>
                  <a:schemeClr val="tx1"/>
                </a:solidFill>
                <a:effectLst/>
                <a:latin typeface="Arial" charset="0"/>
                <a:ea typeface="+mn-ea"/>
                <a:cs typeface="+mn-cs"/>
              </a:rPr>
              <a:t>[</a:t>
            </a:r>
            <a:r>
              <a:rPr lang="en-US" altLang="ko-KR" sz="1200" kern="1200" dirty="0" err="1">
                <a:solidFill>
                  <a:schemeClr val="tx1"/>
                </a:solidFill>
                <a:effectLst/>
                <a:latin typeface="Arial" charset="0"/>
                <a:ea typeface="+mn-ea"/>
                <a:cs typeface="+mn-cs"/>
              </a:rPr>
              <a:t>kroʊ</a:t>
            </a:r>
            <a:r>
              <a:rPr lang="en-US" altLang="ko-KR" sz="1200" kern="1200" dirty="0">
                <a:solidFill>
                  <a:schemeClr val="tx1"/>
                </a:solidFill>
                <a:effectLst/>
                <a:latin typeface="Arial" charset="0"/>
                <a:ea typeface="+mn-ea"/>
                <a:cs typeface="+mn-cs"/>
              </a:rPr>
              <a:t>] </a:t>
            </a:r>
            <a:r>
              <a:rPr lang="ko-KR" altLang="en-US" dirty="0"/>
              <a:t> </a:t>
            </a:r>
            <a:r>
              <a:rPr lang="ko-KR" altLang="en-US" sz="1200" b="0" kern="1200" dirty="0">
                <a:solidFill>
                  <a:schemeClr val="tx1"/>
                </a:solidFill>
                <a:effectLst/>
                <a:latin typeface="Arial" charset="0"/>
                <a:ea typeface="+mn-ea"/>
                <a:cs typeface="+mn-cs"/>
              </a:rPr>
              <a:t>영국식</a:t>
            </a:r>
            <a:r>
              <a:rPr lang="ko-KR" altLang="en-US" dirty="0"/>
              <a:t> </a:t>
            </a:r>
            <a:r>
              <a:rPr lang="en-US" altLang="ko-KR" sz="1200" kern="1200" dirty="0">
                <a:solidFill>
                  <a:schemeClr val="tx1"/>
                </a:solidFill>
                <a:effectLst/>
                <a:latin typeface="Arial" charset="0"/>
                <a:ea typeface="+mn-ea"/>
                <a:cs typeface="+mn-cs"/>
              </a:rPr>
              <a:t>[</a:t>
            </a:r>
            <a:r>
              <a:rPr lang="en-US" altLang="ko-KR" sz="1200" kern="1200" dirty="0" err="1">
                <a:solidFill>
                  <a:schemeClr val="tx1"/>
                </a:solidFill>
                <a:effectLst/>
                <a:latin typeface="Arial" charset="0"/>
                <a:ea typeface="+mn-ea"/>
                <a:cs typeface="+mn-cs"/>
              </a:rPr>
              <a:t>krəʊ</a:t>
            </a:r>
            <a:r>
              <a:rPr lang="en-US" altLang="ko-KR" sz="1200" kern="1200" dirty="0">
                <a:solidFill>
                  <a:schemeClr val="tx1"/>
                </a:solidFill>
                <a:effectLst/>
                <a:latin typeface="Arial" charset="0"/>
                <a:ea typeface="+mn-ea"/>
                <a:cs typeface="+mn-cs"/>
              </a:rPr>
              <a:t>] </a:t>
            </a:r>
            <a:r>
              <a:rPr lang="en-US" altLang="ko-KR" dirty="0"/>
              <a:t>1. </a:t>
            </a:r>
            <a:r>
              <a:rPr lang="en-US" altLang="ko-KR" sz="1200" i="0" kern="1200" dirty="0">
                <a:solidFill>
                  <a:schemeClr val="tx1"/>
                </a:solidFill>
                <a:effectLst/>
                <a:latin typeface="Arial" charset="0"/>
                <a:ea typeface="+mn-ea"/>
                <a:cs typeface="+mn-cs"/>
              </a:rPr>
              <a:t>[</a:t>
            </a:r>
            <a:r>
              <a:rPr lang="ko-KR" altLang="en-US" sz="1200" i="0" kern="1200" dirty="0">
                <a:solidFill>
                  <a:schemeClr val="tx1"/>
                </a:solidFill>
                <a:effectLst/>
                <a:latin typeface="Arial" charset="0"/>
                <a:ea typeface="+mn-ea"/>
                <a:cs typeface="+mn-cs"/>
              </a:rPr>
              <a:t>명사</a:t>
            </a:r>
            <a:r>
              <a:rPr lang="en-US" altLang="ko-KR" sz="1200" i="0" kern="1200" dirty="0">
                <a:solidFill>
                  <a:schemeClr val="tx1"/>
                </a:solidFill>
                <a:effectLst/>
                <a:latin typeface="Arial" charset="0"/>
                <a:ea typeface="+mn-ea"/>
                <a:cs typeface="+mn-cs"/>
              </a:rPr>
              <a:t>]</a:t>
            </a:r>
            <a:r>
              <a:rPr lang="ko-KR" altLang="en-US" dirty="0"/>
              <a:t> 까마귀 </a:t>
            </a:r>
            <a:r>
              <a:rPr lang="en-US" altLang="ko-KR" dirty="0"/>
              <a:t>2. </a:t>
            </a:r>
            <a:r>
              <a:rPr lang="en-US" altLang="ko-KR" sz="1200" i="0" kern="1200" dirty="0">
                <a:solidFill>
                  <a:schemeClr val="tx1"/>
                </a:solidFill>
                <a:effectLst/>
                <a:latin typeface="Arial" charset="0"/>
                <a:ea typeface="+mn-ea"/>
                <a:cs typeface="+mn-cs"/>
              </a:rPr>
              <a:t>[</a:t>
            </a:r>
            <a:r>
              <a:rPr lang="ko-KR" altLang="en-US" sz="1200" i="0" kern="1200" dirty="0">
                <a:solidFill>
                  <a:schemeClr val="tx1"/>
                </a:solidFill>
                <a:effectLst/>
                <a:latin typeface="Arial" charset="0"/>
                <a:ea typeface="+mn-ea"/>
                <a:cs typeface="+mn-cs"/>
              </a:rPr>
              <a:t>명사</a:t>
            </a:r>
            <a:r>
              <a:rPr lang="en-US" altLang="ko-KR" sz="1200" i="0" kern="1200" dirty="0">
                <a:solidFill>
                  <a:schemeClr val="tx1"/>
                </a:solidFill>
                <a:effectLst/>
                <a:latin typeface="Arial" charset="0"/>
                <a:ea typeface="+mn-ea"/>
                <a:cs typeface="+mn-cs"/>
              </a:rPr>
              <a:t>]</a:t>
            </a:r>
            <a:r>
              <a:rPr lang="ko-KR" altLang="en-US" dirty="0"/>
              <a:t> 수탉 울음소리</a:t>
            </a:r>
            <a:r>
              <a:rPr lang="en-US" altLang="ko-KR" dirty="0"/>
              <a:t>(</a:t>
            </a:r>
            <a:r>
              <a:rPr lang="ko-KR" altLang="en-US" dirty="0"/>
              <a:t>같은 소리</a:t>
            </a:r>
            <a:r>
              <a:rPr lang="en-US" altLang="ko-KR" dirty="0"/>
              <a:t>), </a:t>
            </a:r>
            <a:r>
              <a:rPr lang="ko-KR" altLang="en-US" dirty="0"/>
              <a:t>환성 </a:t>
            </a:r>
            <a:r>
              <a:rPr lang="en-US" altLang="ko-KR" dirty="0"/>
              <a:t>3. </a:t>
            </a:r>
            <a:r>
              <a:rPr lang="en-US" altLang="ko-KR" sz="1200" i="0" kern="1200" dirty="0">
                <a:solidFill>
                  <a:schemeClr val="tx1"/>
                </a:solidFill>
                <a:effectLst/>
                <a:latin typeface="Arial" charset="0"/>
                <a:ea typeface="+mn-ea"/>
                <a:cs typeface="+mn-cs"/>
              </a:rPr>
              <a:t>[</a:t>
            </a:r>
            <a:r>
              <a:rPr lang="ko-KR" altLang="en-US" sz="1200" i="0" kern="1200" dirty="0">
                <a:solidFill>
                  <a:schemeClr val="tx1"/>
                </a:solidFill>
                <a:effectLst/>
                <a:latin typeface="Arial" charset="0"/>
                <a:ea typeface="+mn-ea"/>
                <a:cs typeface="+mn-cs"/>
              </a:rPr>
              <a:t>동사</a:t>
            </a:r>
            <a:r>
              <a:rPr lang="en-US" altLang="ko-KR" sz="1200" i="0" kern="1200" dirty="0">
                <a:solidFill>
                  <a:schemeClr val="tx1"/>
                </a:solidFill>
                <a:effectLst/>
                <a:latin typeface="Arial" charset="0"/>
                <a:ea typeface="+mn-ea"/>
                <a:cs typeface="+mn-cs"/>
              </a:rPr>
              <a:t>]</a:t>
            </a:r>
            <a:r>
              <a:rPr lang="ko-KR" altLang="en-US" dirty="0"/>
              <a:t> </a:t>
            </a:r>
            <a:r>
              <a:rPr lang="en-US" altLang="ko-KR" dirty="0"/>
              <a:t>(</a:t>
            </a:r>
            <a:r>
              <a:rPr lang="ko-KR" altLang="en-US" dirty="0"/>
              <a:t>특히 이른 새벽에</a:t>
            </a:r>
            <a:r>
              <a:rPr lang="en-US" altLang="ko-KR" dirty="0"/>
              <a:t>) ‘</a:t>
            </a:r>
            <a:r>
              <a:rPr lang="ko-KR" altLang="en-US" dirty="0" err="1"/>
              <a:t>꼬끼오’하고</a:t>
            </a:r>
            <a:r>
              <a:rPr lang="ko-KR" altLang="en-US" dirty="0"/>
              <a:t> 울다</a:t>
            </a:r>
            <a:endParaRPr lang="en-US" altLang="ko-KR" dirty="0"/>
          </a:p>
          <a:p>
            <a:pPr algn="l"/>
            <a:r>
              <a:rPr lang="en-US" altLang="ko-KR" b="0" i="0" dirty="0">
                <a:solidFill>
                  <a:srgbClr val="000000"/>
                </a:solidFill>
                <a:effectLst/>
                <a:highlight>
                  <a:srgbClr val="FFFFFF"/>
                </a:highlight>
                <a:latin typeface="-apple-system"/>
              </a:rPr>
              <a:t>2. (</a:t>
            </a:r>
            <a:r>
              <a:rPr lang="ko-KR" altLang="en-US" b="0" i="0" dirty="0">
                <a:solidFill>
                  <a:srgbClr val="888888"/>
                </a:solidFill>
                <a:effectLst/>
                <a:highlight>
                  <a:srgbClr val="FFFFFF"/>
                </a:highlight>
                <a:latin typeface="-apple-system"/>
              </a:rPr>
              <a:t>못마땅함</a:t>
            </a:r>
            <a:r>
              <a:rPr lang="en-US" altLang="ko-KR" b="0" i="0" dirty="0">
                <a:solidFill>
                  <a:srgbClr val="888888"/>
                </a:solidFill>
                <a:effectLst/>
                <a:highlight>
                  <a:srgbClr val="FFFFFF"/>
                </a:highlight>
                <a:latin typeface="-apple-system"/>
              </a:rPr>
              <a:t>) </a:t>
            </a:r>
            <a:r>
              <a:rPr lang="en-US" altLang="ko-KR" b="0" i="0" dirty="0">
                <a:solidFill>
                  <a:srgbClr val="000000"/>
                </a:solidFill>
                <a:effectLst/>
                <a:highlight>
                  <a:srgbClr val="FFFFFF"/>
                </a:highlight>
                <a:latin typeface="-apple-system"/>
              </a:rPr>
              <a:t>(</a:t>
            </a:r>
            <a:r>
              <a:rPr lang="ko-KR" altLang="en-US" b="0" i="0" dirty="0">
                <a:solidFill>
                  <a:srgbClr val="000000"/>
                </a:solidFill>
                <a:effectLst/>
                <a:highlight>
                  <a:srgbClr val="FFFFFF"/>
                </a:highlight>
                <a:latin typeface="-apple-system"/>
              </a:rPr>
              <a:t>특히 다른 사람은 실패한 판에 자기가 성공한 것을</a:t>
            </a:r>
            <a:r>
              <a:rPr lang="en-US" altLang="ko-KR" b="0" i="0" dirty="0">
                <a:solidFill>
                  <a:srgbClr val="000000"/>
                </a:solidFill>
                <a:effectLst/>
                <a:highlight>
                  <a:srgbClr val="FFFFFF"/>
                </a:highlight>
                <a:latin typeface="-apple-system"/>
              </a:rPr>
              <a:t>) </a:t>
            </a:r>
            <a:r>
              <a:rPr lang="ko-KR" altLang="en-US" b="0" i="0" dirty="0">
                <a:solidFill>
                  <a:srgbClr val="000000"/>
                </a:solidFill>
                <a:effectLst/>
                <a:highlight>
                  <a:srgbClr val="FFFFFF"/>
                </a:highlight>
                <a:latin typeface="-apple-system"/>
              </a:rPr>
              <a:t>마구 자랑하다</a:t>
            </a:r>
            <a:r>
              <a:rPr lang="en-US" altLang="ko-KR" b="0" i="0" dirty="0">
                <a:solidFill>
                  <a:srgbClr val="000000"/>
                </a:solidFill>
                <a:effectLst/>
                <a:highlight>
                  <a:srgbClr val="FFFFFF"/>
                </a:highlight>
                <a:latin typeface="-apple-system"/>
              </a:rPr>
              <a:t>[</a:t>
            </a:r>
            <a:r>
              <a:rPr lang="ko-KR" altLang="en-US" b="0" i="0" dirty="0">
                <a:solidFill>
                  <a:srgbClr val="000000"/>
                </a:solidFill>
                <a:effectLst/>
                <a:highlight>
                  <a:srgbClr val="FFFFFF"/>
                </a:highlight>
                <a:latin typeface="-apple-system"/>
              </a:rPr>
              <a:t>떠들어대다</a:t>
            </a:r>
            <a:r>
              <a:rPr lang="en-US" altLang="ko-KR" b="0" i="0" dirty="0">
                <a:solidFill>
                  <a:srgbClr val="000000"/>
                </a:solidFill>
                <a:effectLst/>
                <a:highlight>
                  <a:srgbClr val="FFFFFF"/>
                </a:highlight>
                <a:latin typeface="-apple-system"/>
              </a:rPr>
              <a:t>]</a:t>
            </a:r>
            <a:r>
              <a:rPr lang="ko-KR" altLang="en-US" b="0" i="0" dirty="0">
                <a:solidFill>
                  <a:srgbClr val="666666"/>
                </a:solidFill>
                <a:effectLst/>
                <a:highlight>
                  <a:srgbClr val="FFFFFF"/>
                </a:highlight>
                <a:latin typeface="-apple-system"/>
              </a:rPr>
              <a:t> </a:t>
            </a:r>
            <a:r>
              <a:rPr lang="en-US" altLang="ko-KR" b="0" i="0" dirty="0">
                <a:solidFill>
                  <a:srgbClr val="666666"/>
                </a:solidFill>
                <a:effectLst/>
                <a:highlight>
                  <a:srgbClr val="FFFFFF"/>
                </a:highlight>
                <a:latin typeface="-apple-system"/>
              </a:rPr>
              <a:t>He won’t stop </a:t>
            </a:r>
            <a:r>
              <a:rPr lang="en-US" altLang="ko-KR" b="1" i="0" dirty="0">
                <a:solidFill>
                  <a:srgbClr val="666666"/>
                </a:solidFill>
                <a:effectLst/>
                <a:highlight>
                  <a:srgbClr val="FFFFFF"/>
                </a:highlight>
                <a:latin typeface="-apple-system"/>
              </a:rPr>
              <a:t>crowing</a:t>
            </a:r>
            <a:r>
              <a:rPr lang="ko-KR" altLang="en-US" b="0" i="0" dirty="0">
                <a:solidFill>
                  <a:srgbClr val="666666"/>
                </a:solidFill>
                <a:effectLst/>
                <a:highlight>
                  <a:srgbClr val="FFFFFF"/>
                </a:highlight>
                <a:latin typeface="-apple-system"/>
              </a:rPr>
              <a:t> </a:t>
            </a:r>
            <a:r>
              <a:rPr lang="en-US" altLang="ko-KR" b="0" i="0" dirty="0">
                <a:solidFill>
                  <a:srgbClr val="666666"/>
                </a:solidFill>
                <a:effectLst/>
                <a:highlight>
                  <a:srgbClr val="FFFFFF"/>
                </a:highlight>
                <a:latin typeface="-apple-system"/>
              </a:rPr>
              <a:t>about his victory. </a:t>
            </a:r>
            <a:r>
              <a:rPr lang="ko-KR" altLang="en-US" b="0" i="0" dirty="0">
                <a:solidFill>
                  <a:srgbClr val="666666"/>
                </a:solidFill>
                <a:effectLst/>
                <a:highlight>
                  <a:srgbClr val="FFFFFF"/>
                </a:highlight>
                <a:latin typeface="-apple-system"/>
              </a:rPr>
              <a:t>그가 자기 승리에 대해 떠들어 대길 그만두지 않을 거야</a:t>
            </a:r>
            <a:r>
              <a:rPr lang="en-US" altLang="ko-KR" b="0" i="0" dirty="0">
                <a:solidFill>
                  <a:srgbClr val="666666"/>
                </a:solidFill>
                <a:effectLst/>
                <a:highlight>
                  <a:srgbClr val="FFFFFF"/>
                </a:highlight>
                <a:latin typeface="-apple-system"/>
              </a:rPr>
              <a:t>. </a:t>
            </a:r>
            <a:r>
              <a:rPr lang="ko-KR" altLang="en-US" b="0" i="0" dirty="0">
                <a:solidFill>
                  <a:srgbClr val="666666"/>
                </a:solidFill>
                <a:effectLst/>
                <a:highlight>
                  <a:srgbClr val="FFFFFF"/>
                </a:highlight>
                <a:latin typeface="-apple-system"/>
              </a:rPr>
              <a:t>‘</a:t>
            </a:r>
            <a:r>
              <a:rPr lang="en-US" altLang="ko-KR" b="0" i="0" dirty="0">
                <a:solidFill>
                  <a:srgbClr val="666666"/>
                </a:solidFill>
                <a:effectLst/>
                <a:highlight>
                  <a:srgbClr val="FFFFFF"/>
                </a:highlight>
                <a:latin typeface="-apple-system"/>
              </a:rPr>
              <a:t>I’ve won, I’ve won!’ she </a:t>
            </a:r>
            <a:r>
              <a:rPr lang="en-US" altLang="ko-KR" b="1" i="0" dirty="0">
                <a:solidFill>
                  <a:srgbClr val="666666"/>
                </a:solidFill>
                <a:effectLst/>
                <a:highlight>
                  <a:srgbClr val="FFFFFF"/>
                </a:highlight>
                <a:latin typeface="-apple-system"/>
              </a:rPr>
              <a:t>crowed</a:t>
            </a:r>
            <a:r>
              <a:rPr lang="en-US" altLang="ko-KR" b="0" i="0" dirty="0">
                <a:solidFill>
                  <a:srgbClr val="666666"/>
                </a:solidFill>
                <a:effectLst/>
                <a:highlight>
                  <a:srgbClr val="FFFFFF"/>
                </a:highlight>
                <a:latin typeface="-apple-system"/>
              </a:rPr>
              <a:t>. </a:t>
            </a:r>
            <a:r>
              <a:rPr lang="ko-KR" altLang="en-US" b="0" i="0" dirty="0">
                <a:solidFill>
                  <a:srgbClr val="666666"/>
                </a:solidFill>
                <a:effectLst/>
                <a:highlight>
                  <a:srgbClr val="FFFFFF"/>
                </a:highlight>
                <a:latin typeface="-apple-system"/>
              </a:rPr>
              <a:t>“내가 이겼어</a:t>
            </a:r>
            <a:r>
              <a:rPr lang="en-US" altLang="ko-KR" b="0" i="0" dirty="0">
                <a:solidFill>
                  <a:srgbClr val="666666"/>
                </a:solidFill>
                <a:effectLst/>
                <a:highlight>
                  <a:srgbClr val="FFFFFF"/>
                </a:highlight>
                <a:latin typeface="-apple-system"/>
              </a:rPr>
              <a:t>, </a:t>
            </a:r>
            <a:r>
              <a:rPr lang="ko-KR" altLang="en-US" b="0" i="0" dirty="0">
                <a:solidFill>
                  <a:srgbClr val="666666"/>
                </a:solidFill>
                <a:effectLst/>
                <a:highlight>
                  <a:srgbClr val="FFFFFF"/>
                </a:highlight>
                <a:latin typeface="-apple-system"/>
              </a:rPr>
              <a:t>내가 이겼다고</a:t>
            </a:r>
            <a:r>
              <a:rPr lang="en-US" altLang="ko-KR" b="0" i="0" dirty="0">
                <a:solidFill>
                  <a:srgbClr val="666666"/>
                </a:solidFill>
                <a:effectLst/>
                <a:highlight>
                  <a:srgbClr val="FFFFFF"/>
                </a:highlight>
                <a:latin typeface="-apple-system"/>
              </a:rPr>
              <a:t>!” </a:t>
            </a:r>
            <a:r>
              <a:rPr lang="ko-KR" altLang="en-US" b="0" i="0" dirty="0">
                <a:solidFill>
                  <a:srgbClr val="666666"/>
                </a:solidFill>
                <a:effectLst/>
                <a:highlight>
                  <a:srgbClr val="FFFFFF"/>
                </a:highlight>
                <a:latin typeface="-apple-system"/>
              </a:rPr>
              <a:t>그녀가 마구 자랑했다</a:t>
            </a:r>
            <a:r>
              <a:rPr lang="en-US" altLang="ko-KR" b="0" i="0" dirty="0">
                <a:solidFill>
                  <a:srgbClr val="666666"/>
                </a:solidFill>
                <a:effectLst/>
                <a:highlight>
                  <a:srgbClr val="FFFFFF"/>
                </a:highlight>
                <a:latin typeface="-apple-system"/>
              </a:rPr>
              <a:t>.</a:t>
            </a:r>
            <a:endParaRPr lang="en-US" dirty="0"/>
          </a:p>
        </p:txBody>
      </p:sp>
    </p:spTree>
    <p:extLst>
      <p:ext uri="{BB962C8B-B14F-4D97-AF65-F5344CB8AC3E}">
        <p14:creationId xmlns:p14="http://schemas.microsoft.com/office/powerpoint/2010/main" val="3367995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idx="1"/>
          </p:nvPr>
        </p:nvSpPr>
        <p:spPr>
          <a:noFill/>
          <a:ln/>
        </p:spPr>
        <p:txBody>
          <a:bodyPr/>
          <a:lstStyle/>
          <a:p>
            <a:r>
              <a:rPr lang="en-US" altLang="ko-KR" sz="1200" b="1" i="0" kern="1200" dirty="0" err="1">
                <a:solidFill>
                  <a:schemeClr val="tx1"/>
                </a:solidFill>
                <a:effectLst/>
                <a:latin typeface="Arial" charset="0"/>
                <a:ea typeface="+mn-ea"/>
                <a:cs typeface="+mn-cs"/>
              </a:rPr>
              <a:t>car·din·al</a:t>
            </a:r>
            <a:r>
              <a:rPr lang="en-US" altLang="ko-KR" sz="1200" b="1"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1.</a:t>
            </a:r>
            <a:r>
              <a:rPr lang="ko-KR" altLang="en-US" sz="1200" b="0" i="0" kern="1200" dirty="0">
                <a:solidFill>
                  <a:schemeClr val="tx1"/>
                </a:solidFill>
                <a:effectLst/>
                <a:latin typeface="Arial" charset="0"/>
                <a:ea typeface="+mn-ea"/>
                <a:cs typeface="+mn-cs"/>
              </a:rPr>
              <a:t>추기경 </a:t>
            </a:r>
            <a:r>
              <a:rPr lang="en-US" altLang="ko-KR" sz="1200" b="0" i="0" kern="1200" dirty="0">
                <a:solidFill>
                  <a:schemeClr val="tx1"/>
                </a:solidFill>
                <a:effectLst/>
                <a:latin typeface="Arial" charset="0"/>
                <a:ea typeface="+mn-ea"/>
                <a:cs typeface="+mn-cs"/>
              </a:rPr>
              <a:t>2.</a:t>
            </a:r>
            <a:r>
              <a:rPr lang="ko-KR" altLang="en-US" sz="1200" b="0" i="0" kern="1200" dirty="0">
                <a:solidFill>
                  <a:schemeClr val="tx1"/>
                </a:solidFill>
                <a:effectLst/>
                <a:latin typeface="Arial" charset="0"/>
                <a:ea typeface="+mn-ea"/>
                <a:cs typeface="+mn-cs"/>
              </a:rPr>
              <a:t>기수</a:t>
            </a:r>
            <a:r>
              <a:rPr lang="en-US" altLang="ko-KR" sz="1200" b="0" i="0" kern="1200" dirty="0">
                <a:solidFill>
                  <a:schemeClr val="tx1"/>
                </a:solidFill>
                <a:effectLst/>
                <a:latin typeface="Arial" charset="0"/>
                <a:ea typeface="+mn-ea"/>
                <a:cs typeface="+mn-cs"/>
              </a:rPr>
              <a:t>(1, 2, 3 </a:t>
            </a:r>
            <a:r>
              <a:rPr lang="ko-KR" altLang="en-US" sz="1200" b="0" i="0" kern="1200" dirty="0">
                <a:solidFill>
                  <a:schemeClr val="tx1"/>
                </a:solidFill>
                <a:effectLst/>
                <a:latin typeface="Arial" charset="0"/>
                <a:ea typeface="+mn-ea"/>
                <a:cs typeface="+mn-cs"/>
              </a:rPr>
              <a:t>등 양을 나타내는 수</a:t>
            </a:r>
            <a:r>
              <a:rPr lang="en-US" altLang="ko-KR" sz="1200" b="0" i="0" kern="1200" dirty="0">
                <a:solidFill>
                  <a:schemeClr val="tx1"/>
                </a:solidFill>
                <a:effectLst/>
                <a:latin typeface="Arial" charset="0"/>
                <a:ea typeface="+mn-ea"/>
                <a:cs typeface="+mn-cs"/>
              </a:rPr>
              <a:t>) 3.</a:t>
            </a:r>
            <a:r>
              <a:rPr lang="ko-KR" altLang="en-US" sz="1200" b="0" i="0" kern="1200" dirty="0">
                <a:solidFill>
                  <a:schemeClr val="tx1"/>
                </a:solidFill>
                <a:effectLst/>
                <a:latin typeface="Arial" charset="0"/>
                <a:ea typeface="+mn-ea"/>
                <a:cs typeface="+mn-cs"/>
              </a:rPr>
              <a:t>가장 중요한</a:t>
            </a:r>
            <a:r>
              <a:rPr lang="en-US" altLang="ko-KR" sz="1200" b="0" i="0" kern="1200" dirty="0">
                <a:solidFill>
                  <a:schemeClr val="tx1"/>
                </a:solidFill>
                <a:effectLst/>
                <a:latin typeface="Arial" charset="0"/>
                <a:ea typeface="+mn-ea"/>
                <a:cs typeface="+mn-cs"/>
              </a:rPr>
              <a:t>[</a:t>
            </a:r>
            <a:r>
              <a:rPr lang="ko-KR" altLang="en-US" sz="1200" b="0" i="0" u="none" kern="1200" dirty="0">
                <a:solidFill>
                  <a:schemeClr val="tx1"/>
                </a:solidFill>
                <a:effectLst/>
                <a:latin typeface="Arial" charset="0"/>
                <a:ea typeface="+mn-ea"/>
                <a:cs typeface="+mn-cs"/>
              </a:rPr>
              <a:t>기본적인</a:t>
            </a:r>
            <a:r>
              <a:rPr lang="en-US" altLang="ko-KR" sz="1200" b="0" i="0" kern="1200" dirty="0">
                <a:solidFill>
                  <a:schemeClr val="tx1"/>
                </a:solidFill>
                <a:effectLst/>
                <a:latin typeface="Arial" charset="0"/>
                <a:ea typeface="+mn-ea"/>
                <a:cs typeface="+mn-cs"/>
              </a:rPr>
              <a:t>]</a:t>
            </a:r>
            <a:endParaRPr lang="en-US" dirty="0"/>
          </a:p>
        </p:txBody>
      </p:sp>
      <p:sp>
        <p:nvSpPr>
          <p:cNvPr id="55299" name="Slide Number Placeholder 3"/>
          <p:cNvSpPr>
            <a:spLocks noGrp="1"/>
          </p:cNvSpPr>
          <p:nvPr>
            <p:ph type="sldNum" sz="quarter" idx="5"/>
          </p:nvPr>
        </p:nvSpPr>
        <p:spPr>
          <a:noFill/>
        </p:spPr>
        <p:txBody>
          <a:bodyPr/>
          <a:lstStyle/>
          <a:p>
            <a:fld id="{3E686569-D439-4CAE-9AB3-81472DEC5323}" type="slidenum">
              <a:rPr lang="en-US" smtClean="0">
                <a:cs typeface="Arial" charset="0"/>
              </a:rPr>
              <a:pPr/>
              <a:t>20</a:t>
            </a:fld>
            <a:endParaRPr lang="en-US" dirty="0">
              <a:cs typeface="Arial" charset="0"/>
            </a:endParaRPr>
          </a:p>
        </p:txBody>
      </p:sp>
    </p:spTree>
    <p:extLst>
      <p:ext uri="{BB962C8B-B14F-4D97-AF65-F5344CB8AC3E}">
        <p14:creationId xmlns:p14="http://schemas.microsoft.com/office/powerpoint/2010/main" val="1755593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ln/>
        </p:spPr>
      </p:sp>
      <p:sp>
        <p:nvSpPr>
          <p:cNvPr id="57346" name="Notes Placeholder 2"/>
          <p:cNvSpPr>
            <a:spLocks noGrp="1"/>
          </p:cNvSpPr>
          <p:nvPr>
            <p:ph type="body" idx="1"/>
          </p:nvPr>
        </p:nvSpPr>
        <p:spPr>
          <a:noFill/>
          <a:ln/>
        </p:spPr>
        <p:txBody>
          <a:bodyPr/>
          <a:lstStyle/>
          <a:p>
            <a:r>
              <a:rPr lang="en-US" altLang="ko-KR" sz="1200" b="1" i="0" kern="1200" dirty="0" err="1">
                <a:solidFill>
                  <a:schemeClr val="tx1"/>
                </a:solidFill>
                <a:effectLst/>
                <a:latin typeface="Arial" charset="0"/>
                <a:ea typeface="+mn-ea"/>
                <a:cs typeface="+mn-cs"/>
              </a:rPr>
              <a:t>man·da·tory</a:t>
            </a:r>
            <a:r>
              <a:rPr lang="en-US" altLang="ko-KR" sz="1200" b="1"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 </a:t>
            </a:r>
            <a:r>
              <a:rPr lang="en-US" altLang="ko-KR" sz="1200" b="0" i="0" kern="1200" baseline="30000" dirty="0">
                <a:solidFill>
                  <a:schemeClr val="tx1"/>
                </a:solidFill>
                <a:effectLst/>
                <a:latin typeface="Arial" charset="0"/>
                <a:ea typeface="+mn-ea"/>
                <a:cs typeface="+mn-cs"/>
              </a:rPr>
              <a:t>|</a:t>
            </a:r>
            <a:r>
              <a:rPr lang="en-US" altLang="ko-KR" sz="1200" b="0" i="0" kern="1200" dirty="0" err="1">
                <a:solidFill>
                  <a:schemeClr val="tx1"/>
                </a:solidFill>
                <a:effectLst/>
                <a:latin typeface="Arial" charset="0"/>
                <a:ea typeface="+mn-ea"/>
                <a:cs typeface="+mn-cs"/>
              </a:rPr>
              <a:t>mændətɔːri</a:t>
            </a:r>
            <a:r>
              <a:rPr lang="en-US" altLang="ko-KR" sz="1200" b="0" i="0" kern="1200" dirty="0">
                <a:solidFill>
                  <a:schemeClr val="tx1"/>
                </a:solidFill>
                <a:effectLst/>
                <a:latin typeface="Arial" charset="0"/>
                <a:ea typeface="+mn-ea"/>
                <a:cs typeface="+mn-cs"/>
              </a:rPr>
              <a:t>; </a:t>
            </a:r>
            <a:r>
              <a:rPr lang="en-US" altLang="ko-KR" sz="1200" b="0" i="0" kern="1200" dirty="0" err="1">
                <a:solidFill>
                  <a:schemeClr val="tx1"/>
                </a:solidFill>
                <a:effectLst/>
                <a:latin typeface="Arial" charset="0"/>
                <a:ea typeface="+mn-ea"/>
                <a:cs typeface="+mn-cs"/>
              </a:rPr>
              <a:t>mæn</a:t>
            </a:r>
            <a:r>
              <a:rPr lang="en-US" altLang="ko-KR" sz="1200" b="0" i="0" kern="1200" baseline="30000" dirty="0" err="1">
                <a:solidFill>
                  <a:schemeClr val="tx1"/>
                </a:solidFill>
                <a:effectLst/>
                <a:latin typeface="Arial" charset="0"/>
                <a:ea typeface="+mn-ea"/>
                <a:cs typeface="+mn-cs"/>
              </a:rPr>
              <a:t>|</a:t>
            </a:r>
            <a:r>
              <a:rPr lang="en-US" altLang="ko-KR" sz="1200" b="0" i="0" kern="1200" dirty="0" err="1">
                <a:solidFill>
                  <a:schemeClr val="tx1"/>
                </a:solidFill>
                <a:effectLst/>
                <a:latin typeface="Arial" charset="0"/>
                <a:ea typeface="+mn-ea"/>
                <a:cs typeface="+mn-cs"/>
              </a:rPr>
              <a:t>deɪtəri</a:t>
            </a:r>
            <a:r>
              <a:rPr lang="en-US" altLang="ko-KR" sz="1200" b="0" i="0" kern="1200" dirty="0">
                <a:solidFill>
                  <a:schemeClr val="tx1"/>
                </a:solidFill>
                <a:effectLst/>
                <a:latin typeface="Arial" charset="0"/>
                <a:ea typeface="+mn-ea"/>
                <a:cs typeface="+mn-cs"/>
              </a:rPr>
              <a:t> ] 1. </a:t>
            </a:r>
            <a:r>
              <a:rPr lang="ko-KR" altLang="en-US" sz="1200" b="0" i="0" kern="1200" dirty="0">
                <a:solidFill>
                  <a:schemeClr val="tx1"/>
                </a:solidFill>
                <a:effectLst/>
                <a:latin typeface="Arial" charset="0"/>
                <a:ea typeface="+mn-ea"/>
                <a:cs typeface="+mn-cs"/>
              </a:rPr>
              <a:t>명령의</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지령의</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명령적인</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법률</a:t>
            </a:r>
            <a:r>
              <a:rPr lang="en-US" altLang="ko-KR" sz="1200" b="0" i="0" kern="1200" dirty="0">
                <a:solidFill>
                  <a:schemeClr val="tx1"/>
                </a:solidFill>
                <a:effectLst/>
                <a:latin typeface="Arial" charset="0"/>
                <a:ea typeface="+mn-ea"/>
                <a:cs typeface="+mn-cs"/>
              </a:rPr>
              <a:t>〉 </a:t>
            </a:r>
            <a:r>
              <a:rPr lang="ko-KR" altLang="en-US" sz="1200" b="0" i="0" u="none" kern="1200" dirty="0">
                <a:solidFill>
                  <a:schemeClr val="tx1"/>
                </a:solidFill>
                <a:effectLst/>
                <a:latin typeface="Arial" charset="0"/>
                <a:ea typeface="+mn-ea"/>
                <a:cs typeface="+mn-cs"/>
              </a:rPr>
              <a:t>강제적인</a:t>
            </a:r>
            <a:r>
              <a:rPr lang="en-US" altLang="ko-KR" sz="1200" b="0" i="0" kern="1200" dirty="0">
                <a:solidFill>
                  <a:schemeClr val="tx1"/>
                </a:solidFill>
                <a:effectLst/>
                <a:latin typeface="Arial" charset="0"/>
                <a:ea typeface="+mn-ea"/>
                <a:cs typeface="+mn-cs"/>
              </a:rPr>
              <a:t>, </a:t>
            </a:r>
            <a:r>
              <a:rPr lang="ko-KR" altLang="en-US" sz="1200" b="0" i="0" u="sng" kern="1200" dirty="0">
                <a:solidFill>
                  <a:schemeClr val="tx1"/>
                </a:solidFill>
                <a:effectLst/>
                <a:latin typeface="Arial" charset="0"/>
                <a:ea typeface="+mn-ea"/>
                <a:cs typeface="+mn-cs"/>
              </a:rPr>
              <a:t>의무적인</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에게</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필수의</a:t>
            </a:r>
            <a:r>
              <a:rPr lang="en-US" altLang="ko-KR" sz="1200" b="0" i="0" kern="1200" dirty="0">
                <a:solidFill>
                  <a:schemeClr val="tx1"/>
                </a:solidFill>
                <a:effectLst/>
                <a:latin typeface="Arial" charset="0"/>
                <a:ea typeface="+mn-ea"/>
                <a:cs typeface="+mn-cs"/>
              </a:rPr>
              <a:t>. 2. </a:t>
            </a:r>
            <a:r>
              <a:rPr lang="ko-KR" altLang="en-US" sz="1200" b="0" i="0" kern="1200" dirty="0">
                <a:solidFill>
                  <a:schemeClr val="tx1"/>
                </a:solidFill>
                <a:effectLst/>
                <a:latin typeface="Arial" charset="0"/>
                <a:ea typeface="+mn-ea"/>
                <a:cs typeface="+mn-cs"/>
              </a:rPr>
              <a:t>위임의</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위탁의</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통치를 </a:t>
            </a:r>
            <a:r>
              <a:rPr lang="ko-KR" altLang="en-US" sz="1200" b="0" i="0" kern="1200" dirty="0" err="1">
                <a:solidFill>
                  <a:schemeClr val="tx1"/>
                </a:solidFill>
                <a:effectLst/>
                <a:latin typeface="Arial" charset="0"/>
                <a:ea typeface="+mn-ea"/>
                <a:cs typeface="+mn-cs"/>
              </a:rPr>
              <a:t>위임받은</a:t>
            </a:r>
            <a:r>
              <a:rPr lang="en-US" altLang="ko-KR" sz="1200" b="0" i="0" kern="1200" dirty="0">
                <a:solidFill>
                  <a:schemeClr val="tx1"/>
                </a:solidFill>
                <a:effectLst/>
                <a:latin typeface="Arial" charset="0"/>
                <a:ea typeface="+mn-ea"/>
                <a:cs typeface="+mn-cs"/>
              </a:rPr>
              <a:t>. 3. =mandatary. -</a:t>
            </a:r>
            <a:r>
              <a:rPr lang="en-US" altLang="ko-KR" sz="1200" b="0" i="0" kern="1200" dirty="0" err="1">
                <a:solidFill>
                  <a:schemeClr val="tx1"/>
                </a:solidFill>
                <a:effectLst/>
                <a:latin typeface="Arial" charset="0"/>
                <a:ea typeface="+mn-ea"/>
                <a:cs typeface="+mn-cs"/>
              </a:rPr>
              <a:t>ri·ly</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부사</a:t>
            </a:r>
            <a:endParaRPr lang="en-US" dirty="0"/>
          </a:p>
        </p:txBody>
      </p:sp>
      <p:sp>
        <p:nvSpPr>
          <p:cNvPr id="57347" name="Slide Number Placeholder 3"/>
          <p:cNvSpPr>
            <a:spLocks noGrp="1"/>
          </p:cNvSpPr>
          <p:nvPr>
            <p:ph type="sldNum" sz="quarter" idx="5"/>
          </p:nvPr>
        </p:nvSpPr>
        <p:spPr>
          <a:noFill/>
        </p:spPr>
        <p:txBody>
          <a:bodyPr/>
          <a:lstStyle/>
          <a:p>
            <a:fld id="{3A13DB7F-CB7E-4995-82A9-CF2ABCD3B32E}" type="slidenum">
              <a:rPr lang="en-US" smtClean="0">
                <a:cs typeface="Arial" charset="0"/>
              </a:rPr>
              <a:pPr/>
              <a:t>21</a:t>
            </a:fld>
            <a:endParaRPr lang="en-US" dirty="0">
              <a:cs typeface="Arial" charset="0"/>
            </a:endParaRPr>
          </a:p>
        </p:txBody>
      </p:sp>
    </p:spTree>
    <p:extLst>
      <p:ext uri="{BB962C8B-B14F-4D97-AF65-F5344CB8AC3E}">
        <p14:creationId xmlns:p14="http://schemas.microsoft.com/office/powerpoint/2010/main" val="87964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a:ln/>
        </p:spPr>
      </p:sp>
      <p:sp>
        <p:nvSpPr>
          <p:cNvPr id="59394"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In each of the relationships in Figure 4-5, the numbers </a:t>
            </a:r>
            <a:r>
              <a:rPr lang="en-US" altLang="ko-KR" sz="1200" b="0" i="0" u="sng" strike="noStrike" kern="1200" baseline="0" dirty="0">
                <a:solidFill>
                  <a:schemeClr val="tx1"/>
                </a:solidFill>
                <a:latin typeface="Arial" charset="0"/>
                <a:ea typeface="+mn-ea"/>
                <a:cs typeface="+mn-cs"/>
              </a:rPr>
              <a:t>inside</a:t>
            </a:r>
            <a:r>
              <a:rPr lang="en-US" altLang="ko-KR" sz="1200" b="0" i="0" u="none" strike="noStrike" kern="1200" baseline="0" dirty="0">
                <a:solidFill>
                  <a:schemeClr val="tx1"/>
                </a:solidFill>
                <a:latin typeface="Arial" charset="0"/>
                <a:ea typeface="+mn-ea"/>
                <a:cs typeface="+mn-cs"/>
              </a:rPr>
              <a:t> the relationship diamond show the </a:t>
            </a:r>
            <a:r>
              <a:rPr lang="en-US" altLang="ko-KR" sz="1200" b="0" i="1" u="none" strike="noStrike" kern="1200" baseline="0" dirty="0">
                <a:solidFill>
                  <a:schemeClr val="tx1"/>
                </a:solidFill>
                <a:latin typeface="Arial" charset="0"/>
                <a:ea typeface="+mn-ea"/>
                <a:cs typeface="+mn-cs"/>
              </a:rPr>
              <a:t>maximum </a:t>
            </a:r>
            <a:r>
              <a:rPr lang="en-US" altLang="ko-KR" sz="1200" b="0" i="0" u="none" strike="noStrike" kern="1200" baseline="0" dirty="0">
                <a:solidFill>
                  <a:schemeClr val="tx1"/>
                </a:solidFill>
                <a:latin typeface="Arial" charset="0"/>
                <a:ea typeface="+mn-ea"/>
                <a:cs typeface="+mn-cs"/>
              </a:rPr>
              <a:t>number of entity instances that can occur on each side of the relationship. These numbers are called the relationship’s </a:t>
            </a:r>
            <a:r>
              <a:rPr lang="en-US" altLang="ko-KR" sz="1200" b="1" i="0" u="none" strike="noStrike" kern="1200" baseline="0" dirty="0">
                <a:solidFill>
                  <a:schemeClr val="tx1"/>
                </a:solidFill>
                <a:latin typeface="Arial" charset="0"/>
                <a:ea typeface="+mn-ea"/>
                <a:cs typeface="+mn-cs"/>
              </a:rPr>
              <a:t>maximum cardinality</a:t>
            </a:r>
            <a:r>
              <a:rPr lang="en-US" altLang="ko-KR" sz="1200" b="0" i="0" u="none" strike="noStrike" kern="1200" baseline="0" dirty="0">
                <a:solidFill>
                  <a:schemeClr val="tx1"/>
                </a:solidFill>
                <a:latin typeface="Arial" charset="0"/>
                <a:ea typeface="+mn-ea"/>
                <a:cs typeface="+mn-cs"/>
              </a:rPr>
              <a:t>, which is the maximum number of entity instances that can participate in a relationship instance.</a:t>
            </a:r>
            <a:endParaRPr lang="en-US" dirty="0"/>
          </a:p>
        </p:txBody>
      </p:sp>
      <p:sp>
        <p:nvSpPr>
          <p:cNvPr id="59395" name="Slide Number Placeholder 3"/>
          <p:cNvSpPr>
            <a:spLocks noGrp="1"/>
          </p:cNvSpPr>
          <p:nvPr>
            <p:ph type="sldNum" sz="quarter" idx="5"/>
          </p:nvPr>
        </p:nvSpPr>
        <p:spPr>
          <a:noFill/>
        </p:spPr>
        <p:txBody>
          <a:bodyPr/>
          <a:lstStyle/>
          <a:p>
            <a:fld id="{D8506CC1-9849-4729-BAAF-624D64F9A3B2}" type="slidenum">
              <a:rPr lang="en-US" smtClean="0">
                <a:cs typeface="Arial" charset="0"/>
              </a:rPr>
              <a:pPr/>
              <a:t>22</a:t>
            </a:fld>
            <a:endParaRPr lang="en-US" dirty="0">
              <a:cs typeface="Arial" charset="0"/>
            </a:endParaRPr>
          </a:p>
        </p:txBody>
      </p:sp>
    </p:spTree>
    <p:extLst>
      <p:ext uri="{BB962C8B-B14F-4D97-AF65-F5344CB8AC3E}">
        <p14:creationId xmlns:p14="http://schemas.microsoft.com/office/powerpoint/2010/main" val="4018279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p:spPr>
        <p:txBody>
          <a:bodyPr/>
          <a:lstStyle/>
          <a:p>
            <a:pPr eaLnBrk="1" hangingPunct="1"/>
            <a:endParaRPr lang="en-US" dirty="0"/>
          </a:p>
        </p:txBody>
      </p:sp>
      <p:sp>
        <p:nvSpPr>
          <p:cNvPr id="61443" name="Slide Number Placeholder 3"/>
          <p:cNvSpPr>
            <a:spLocks noGrp="1"/>
          </p:cNvSpPr>
          <p:nvPr>
            <p:ph type="sldNum" sz="quarter" idx="5"/>
          </p:nvPr>
        </p:nvSpPr>
        <p:spPr>
          <a:noFill/>
        </p:spPr>
        <p:txBody>
          <a:bodyPr/>
          <a:lstStyle/>
          <a:p>
            <a:fld id="{BBBC23C3-DB60-4C95-ADCA-4E138A21418C}" type="slidenum">
              <a:rPr lang="en-US" smtClean="0">
                <a:cs typeface="Arial" charset="0"/>
              </a:rPr>
              <a:pPr/>
              <a:t>23</a:t>
            </a:fld>
            <a:endParaRPr lang="en-US" dirty="0">
              <a:cs typeface="Arial" charset="0"/>
            </a:endParaRPr>
          </a:p>
        </p:txBody>
      </p:sp>
    </p:spTree>
    <p:extLst>
      <p:ext uri="{BB962C8B-B14F-4D97-AF65-F5344CB8AC3E}">
        <p14:creationId xmlns:p14="http://schemas.microsoft.com/office/powerpoint/2010/main" val="1252347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ln/>
        </p:spPr>
      </p:sp>
      <p:sp>
        <p:nvSpPr>
          <p:cNvPr id="63490" name="Notes Placeholder 2"/>
          <p:cNvSpPr>
            <a:spLocks noGrp="1"/>
          </p:cNvSpPr>
          <p:nvPr>
            <p:ph type="body" idx="1"/>
          </p:nvPr>
        </p:nvSpPr>
        <p:spPr>
          <a:noFill/>
          <a:ln/>
        </p:spPr>
        <p:txBody>
          <a:bodyPr/>
          <a:lstStyle/>
          <a:p>
            <a:r>
              <a:rPr lang="en-US" altLang="ko-KR" sz="2800" dirty="0"/>
              <a:t>The relationships that connect </a:t>
            </a:r>
            <a:r>
              <a:rPr lang="en-US" altLang="ko-KR" sz="2800" dirty="0" err="1"/>
              <a:t>supertypes</a:t>
            </a:r>
            <a:r>
              <a:rPr lang="en-US" altLang="ko-KR" sz="2800" dirty="0"/>
              <a:t> and subtypes are called </a:t>
            </a:r>
            <a:r>
              <a:rPr lang="en-US" altLang="ko-KR" sz="2800" b="1" dirty="0">
                <a:solidFill>
                  <a:srgbClr val="FF0000"/>
                </a:solidFill>
              </a:rPr>
              <a:t>IS</a:t>
            </a:r>
            <a:r>
              <a:rPr lang="en-US" altLang="ko-KR" sz="2800" b="1" dirty="0"/>
              <a:t>-</a:t>
            </a:r>
            <a:r>
              <a:rPr lang="en-US" altLang="ko-KR" sz="2800" b="1" dirty="0">
                <a:solidFill>
                  <a:srgbClr val="00B050"/>
                </a:solidFill>
              </a:rPr>
              <a:t>A</a:t>
            </a:r>
            <a:r>
              <a:rPr lang="en-US" altLang="ko-KR" sz="2800" b="1" dirty="0"/>
              <a:t> relationships</a:t>
            </a:r>
            <a:r>
              <a:rPr lang="en-US" altLang="ko-KR" sz="2800" dirty="0"/>
              <a:t> </a:t>
            </a:r>
            <a:r>
              <a:rPr lang="en-US" altLang="ko-KR" sz="2400" dirty="0"/>
              <a:t>because a subtype is the </a:t>
            </a:r>
            <a:r>
              <a:rPr lang="en-US" altLang="ko-KR" sz="2400" dirty="0">
                <a:solidFill>
                  <a:srgbClr val="FF0000"/>
                </a:solidFill>
              </a:rPr>
              <a:t>same</a:t>
            </a:r>
            <a:r>
              <a:rPr lang="en-US" altLang="ko-KR" sz="2400" dirty="0"/>
              <a:t> entity as the </a:t>
            </a:r>
            <a:r>
              <a:rPr lang="en-US" altLang="ko-KR" sz="2400" dirty="0" err="1"/>
              <a:t>supertype</a:t>
            </a:r>
            <a:r>
              <a:rPr lang="en-US" altLang="ko-KR" sz="2400" dirty="0"/>
              <a:t>. (4-39)</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2400" b="0" i="0" u="none" strike="noStrike" kern="1200" baseline="0" dirty="0">
                <a:solidFill>
                  <a:schemeClr val="tx1"/>
                </a:solidFill>
                <a:latin typeface="Arial" charset="0"/>
                <a:ea typeface="+mn-ea"/>
                <a:cs typeface="+mn-cs"/>
              </a:rPr>
              <a:t>Contrast this with HAS-A relationships, in which an entity </a:t>
            </a:r>
            <a:r>
              <a:rPr lang="en-US" altLang="ko-KR" sz="2400" b="0" i="1" u="sng" strike="noStrike" kern="1200" baseline="0" dirty="0">
                <a:solidFill>
                  <a:schemeClr val="tx1"/>
                </a:solidFill>
                <a:latin typeface="Arial" charset="0"/>
                <a:ea typeface="+mn-ea"/>
                <a:cs typeface="+mn-cs"/>
              </a:rPr>
              <a:t>has a</a:t>
            </a:r>
            <a:r>
              <a:rPr lang="en-US" altLang="ko-KR" sz="2400" b="0" i="0" u="none" strike="noStrike" kern="1200" baseline="0" dirty="0">
                <a:solidFill>
                  <a:schemeClr val="tx1"/>
                </a:solidFill>
                <a:latin typeface="Arial" charset="0"/>
                <a:ea typeface="+mn-ea"/>
                <a:cs typeface="+mn-cs"/>
              </a:rPr>
              <a:t> relationship to another entity but the identifiers of the two entities are different. </a:t>
            </a:r>
            <a:endParaRPr lang="en-US" altLang="ko-KR" sz="2400" dirty="0"/>
          </a:p>
          <a:p>
            <a:endParaRPr lang="en-US" altLang="ko-KR" sz="2400" dirty="0"/>
          </a:p>
          <a:p>
            <a:pPr eaLnBrk="1" hangingPunct="1"/>
            <a:endParaRPr lang="en-US" dirty="0"/>
          </a:p>
        </p:txBody>
      </p:sp>
      <p:sp>
        <p:nvSpPr>
          <p:cNvPr id="63491" name="Slide Number Placeholder 3"/>
          <p:cNvSpPr>
            <a:spLocks noGrp="1"/>
          </p:cNvSpPr>
          <p:nvPr>
            <p:ph type="sldNum" sz="quarter" idx="5"/>
          </p:nvPr>
        </p:nvSpPr>
        <p:spPr>
          <a:noFill/>
        </p:spPr>
        <p:txBody>
          <a:bodyPr/>
          <a:lstStyle/>
          <a:p>
            <a:fld id="{B889CB57-5DFB-4C92-86EF-BEABE5D191F2}" type="slidenum">
              <a:rPr lang="en-US" smtClean="0">
                <a:cs typeface="Arial" charset="0"/>
              </a:rPr>
              <a:pPr/>
              <a:t>24</a:t>
            </a:fld>
            <a:endParaRPr lang="en-US" dirty="0">
              <a:cs typeface="Arial" charset="0"/>
            </a:endParaRPr>
          </a:p>
        </p:txBody>
      </p:sp>
    </p:spTree>
    <p:extLst>
      <p:ext uri="{BB962C8B-B14F-4D97-AF65-F5344CB8AC3E}">
        <p14:creationId xmlns:p14="http://schemas.microsoft.com/office/powerpoint/2010/main" val="3331449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ln/>
        </p:spPr>
      </p:sp>
      <p:sp>
        <p:nvSpPr>
          <p:cNvPr id="65538" name="Notes Placeholder 2"/>
          <p:cNvSpPr>
            <a:spLocks noGrp="1"/>
          </p:cNvSpPr>
          <p:nvPr>
            <p:ph type="body" idx="1"/>
          </p:nvPr>
        </p:nvSpPr>
        <p:spPr>
          <a:noFill/>
          <a:ln/>
        </p:spPr>
        <p:txBody>
          <a:bodyPr/>
          <a:lstStyle/>
          <a:p>
            <a:pPr eaLnBrk="1" hangingPunct="1"/>
            <a:endParaRPr lang="en-US" dirty="0"/>
          </a:p>
        </p:txBody>
      </p:sp>
      <p:sp>
        <p:nvSpPr>
          <p:cNvPr id="65539" name="Slide Number Placeholder 3"/>
          <p:cNvSpPr>
            <a:spLocks noGrp="1"/>
          </p:cNvSpPr>
          <p:nvPr>
            <p:ph type="sldNum" sz="quarter" idx="5"/>
          </p:nvPr>
        </p:nvSpPr>
        <p:spPr>
          <a:noFill/>
        </p:spPr>
        <p:txBody>
          <a:bodyPr/>
          <a:lstStyle/>
          <a:p>
            <a:fld id="{D9EF92B5-9A13-42A6-88E1-D3AEE55534E1}" type="slidenum">
              <a:rPr lang="en-US" smtClean="0">
                <a:cs typeface="Arial" charset="0"/>
              </a:rPr>
              <a:pPr/>
              <a:t>25</a:t>
            </a:fld>
            <a:endParaRPr lang="en-US" dirty="0">
              <a:cs typeface="Arial" charset="0"/>
            </a:endParaRPr>
          </a:p>
        </p:txBody>
      </p:sp>
    </p:spTree>
    <p:extLst>
      <p:ext uri="{BB962C8B-B14F-4D97-AF65-F5344CB8AC3E}">
        <p14:creationId xmlns:p14="http://schemas.microsoft.com/office/powerpoint/2010/main" val="2595026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a:ln/>
        </p:spPr>
      </p:sp>
      <p:sp>
        <p:nvSpPr>
          <p:cNvPr id="69634"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In the IE Crow’s Foot model, the symbol </a:t>
            </a:r>
            <a:r>
              <a:rPr lang="en-US" altLang="ko-KR" sz="1200" b="0" i="0" u="sng" strike="noStrike" kern="1200" baseline="0" dirty="0">
                <a:solidFill>
                  <a:schemeClr val="tx1"/>
                </a:solidFill>
                <a:latin typeface="Arial" charset="0"/>
                <a:ea typeface="+mn-ea"/>
                <a:cs typeface="+mn-cs"/>
              </a:rPr>
              <a:t>closest</a:t>
            </a:r>
            <a:r>
              <a:rPr lang="en-US" altLang="ko-KR" sz="1200" b="0" i="0" u="none" strike="noStrike" kern="1200" baseline="0" dirty="0">
                <a:solidFill>
                  <a:schemeClr val="tx1"/>
                </a:solidFill>
                <a:latin typeface="Arial" charset="0"/>
                <a:ea typeface="+mn-ea"/>
                <a:cs typeface="+mn-cs"/>
              </a:rPr>
              <a:t> to the entity shows the maximum cardinality, and the </a:t>
            </a:r>
            <a:r>
              <a:rPr lang="en-US" altLang="ko-KR" sz="1200" b="0" i="0" u="sng" strike="noStrike" kern="1200" baseline="0" dirty="0">
                <a:solidFill>
                  <a:schemeClr val="tx1"/>
                </a:solidFill>
                <a:latin typeface="Arial" charset="0"/>
                <a:ea typeface="+mn-ea"/>
                <a:cs typeface="+mn-cs"/>
              </a:rPr>
              <a:t>other</a:t>
            </a:r>
            <a:r>
              <a:rPr lang="en-US" altLang="ko-KR" sz="1200" b="0" i="0" u="none" strike="noStrike" kern="1200" baseline="0" dirty="0">
                <a:solidFill>
                  <a:schemeClr val="tx1"/>
                </a:solidFill>
                <a:latin typeface="Arial" charset="0"/>
                <a:ea typeface="+mn-ea"/>
                <a:cs typeface="+mn-cs"/>
              </a:rPr>
              <a:t> symbol shows the minimum cardinality. A </a:t>
            </a:r>
            <a:r>
              <a:rPr lang="en-US" altLang="ko-KR" sz="1200" b="0" i="0" u="sng" strike="noStrike" kern="1200" baseline="0" dirty="0">
                <a:solidFill>
                  <a:schemeClr val="tx1"/>
                </a:solidFill>
                <a:latin typeface="Arial" charset="0"/>
                <a:ea typeface="+mn-ea"/>
                <a:cs typeface="+mn-cs"/>
              </a:rPr>
              <a:t>hash</a:t>
            </a:r>
            <a:r>
              <a:rPr lang="en-US" altLang="ko-KR" sz="1200" b="0" i="0" u="none" strike="noStrike" kern="1200" baseline="0" dirty="0">
                <a:solidFill>
                  <a:schemeClr val="tx1"/>
                </a:solidFill>
                <a:latin typeface="Arial" charset="0"/>
                <a:ea typeface="+mn-ea"/>
                <a:cs typeface="+mn-cs"/>
              </a:rPr>
              <a:t> mark indicates one (and therefore also mandatory), a circle indicates zero (and thus optional), and the crow’s foot indicates many. Thus, the diagram in Figure 4-7(b) shows that a DEPARTMENT has one or more EMPLOYEEs (the symbol shows many and mandatory), and an EMPLOYEE belongs to zero or one DEPARTMENT (the symbol shows one and optional).</a:t>
            </a:r>
          </a:p>
          <a:p>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As shown in Figure 4-10, in our E-R models we use an entity with </a:t>
            </a:r>
            <a:r>
              <a:rPr lang="en-US" altLang="ko-KR" sz="1200" b="0" i="0" u="sng" strike="noStrike" kern="1200" baseline="0" dirty="0">
                <a:solidFill>
                  <a:schemeClr val="tx1"/>
                </a:solidFill>
                <a:latin typeface="Arial" charset="0"/>
                <a:ea typeface="+mn-ea"/>
                <a:cs typeface="+mn-cs"/>
              </a:rPr>
              <a:t>rounded</a:t>
            </a:r>
            <a:r>
              <a:rPr lang="en-US" altLang="ko-KR" sz="1200" b="0" i="0" u="none" strike="noStrike" kern="1200" baseline="0" dirty="0">
                <a:solidFill>
                  <a:schemeClr val="tx1"/>
                </a:solidFill>
                <a:latin typeface="Arial" charset="0"/>
                <a:ea typeface="+mn-ea"/>
                <a:cs typeface="+mn-cs"/>
              </a:rPr>
              <a:t> corners to represent the ID-dependent entity. We also use a </a:t>
            </a:r>
            <a:r>
              <a:rPr lang="en-US" altLang="ko-KR" sz="1200" b="1" i="0" u="sng" strike="noStrike" kern="1200" baseline="0" dirty="0">
                <a:solidFill>
                  <a:schemeClr val="tx1"/>
                </a:solidFill>
                <a:latin typeface="Arial" charset="0"/>
                <a:ea typeface="+mn-ea"/>
                <a:cs typeface="+mn-cs"/>
              </a:rPr>
              <a:t>solid</a:t>
            </a:r>
            <a:r>
              <a:rPr lang="en-US" altLang="ko-KR" sz="1200" b="0" i="0" u="none" strike="noStrike" kern="1200" baseline="0" dirty="0">
                <a:solidFill>
                  <a:schemeClr val="tx1"/>
                </a:solidFill>
                <a:latin typeface="Arial" charset="0"/>
                <a:ea typeface="+mn-ea"/>
                <a:cs typeface="+mn-cs"/>
              </a:rPr>
              <a:t> line to represent the relationship between the ID-dependent entity and its parent. This type of a relationship is called an </a:t>
            </a:r>
            <a:r>
              <a:rPr lang="en-US" altLang="ko-KR" sz="1200" b="1" i="0" u="none" strike="noStrike" kern="1200" baseline="0" dirty="0">
                <a:solidFill>
                  <a:schemeClr val="tx1"/>
                </a:solidFill>
                <a:latin typeface="Arial" charset="0"/>
                <a:ea typeface="+mn-ea"/>
                <a:cs typeface="+mn-cs"/>
              </a:rPr>
              <a:t>identifying relationship</a:t>
            </a:r>
            <a:r>
              <a:rPr lang="en-US" altLang="ko-KR" sz="1200" b="0" i="0" u="none" strike="noStrike" kern="1200" baseline="0" dirty="0">
                <a:solidFill>
                  <a:schemeClr val="tx1"/>
                </a:solidFill>
                <a:latin typeface="Arial" charset="0"/>
                <a:ea typeface="+mn-ea"/>
                <a:cs typeface="+mn-cs"/>
              </a:rPr>
              <a:t>. A relationship drawn with a </a:t>
            </a:r>
            <a:r>
              <a:rPr lang="en-US" altLang="ko-KR" sz="1200" b="1" i="0" u="sng" strike="noStrike" kern="1200" baseline="0" dirty="0">
                <a:solidFill>
                  <a:schemeClr val="tx1"/>
                </a:solidFill>
                <a:latin typeface="Arial" charset="0"/>
                <a:ea typeface="+mn-ea"/>
                <a:cs typeface="+mn-cs"/>
              </a:rPr>
              <a:t>dashed</a:t>
            </a:r>
            <a:r>
              <a:rPr lang="en-US" altLang="ko-KR" sz="1200" b="0" i="0" u="none" strike="noStrike" kern="1200" baseline="0" dirty="0">
                <a:solidFill>
                  <a:schemeClr val="tx1"/>
                </a:solidFill>
                <a:latin typeface="Arial" charset="0"/>
                <a:ea typeface="+mn-ea"/>
                <a:cs typeface="+mn-cs"/>
              </a:rPr>
              <a:t> line (refer to Figure 4-7) is used between strong entities and is called a </a:t>
            </a:r>
            <a:r>
              <a:rPr lang="en-US" altLang="ko-KR" sz="1200" b="1" i="0" u="none" strike="noStrike" kern="1200" baseline="0" dirty="0" err="1">
                <a:solidFill>
                  <a:schemeClr val="tx1"/>
                </a:solidFill>
                <a:latin typeface="Arial" charset="0"/>
                <a:ea typeface="+mn-ea"/>
                <a:cs typeface="+mn-cs"/>
              </a:rPr>
              <a:t>nonidentifying</a:t>
            </a:r>
            <a:r>
              <a:rPr lang="en-US" altLang="ko-KR" sz="1200" b="1" i="0" u="none" strike="noStrike" kern="1200" baseline="0" dirty="0">
                <a:solidFill>
                  <a:schemeClr val="tx1"/>
                </a:solidFill>
                <a:latin typeface="Arial" charset="0"/>
                <a:ea typeface="+mn-ea"/>
                <a:cs typeface="+mn-cs"/>
              </a:rPr>
              <a:t> relationship </a:t>
            </a:r>
            <a:r>
              <a:rPr lang="en-US" altLang="ko-KR" sz="1200" b="0" i="0" u="none" strike="noStrike" kern="1200" baseline="0" dirty="0">
                <a:solidFill>
                  <a:schemeClr val="tx1"/>
                </a:solidFill>
                <a:latin typeface="Arial" charset="0"/>
                <a:ea typeface="+mn-ea"/>
                <a:cs typeface="+mn-cs"/>
              </a:rPr>
              <a:t>because there are no ID-dependent entities in the relationship.</a:t>
            </a:r>
            <a:endParaRPr lang="en-US" dirty="0"/>
          </a:p>
        </p:txBody>
      </p:sp>
      <p:sp>
        <p:nvSpPr>
          <p:cNvPr id="69635" name="Slide Number Placeholder 3"/>
          <p:cNvSpPr>
            <a:spLocks noGrp="1"/>
          </p:cNvSpPr>
          <p:nvPr>
            <p:ph type="sldNum" sz="quarter" idx="5"/>
          </p:nvPr>
        </p:nvSpPr>
        <p:spPr>
          <a:noFill/>
        </p:spPr>
        <p:txBody>
          <a:bodyPr/>
          <a:lstStyle/>
          <a:p>
            <a:fld id="{C4AA14AB-D17F-421A-9439-97DC0B01D3C4}" type="slidenum">
              <a:rPr lang="en-US" smtClean="0">
                <a:cs typeface="Arial" charset="0"/>
              </a:rPr>
              <a:pPr/>
              <a:t>26</a:t>
            </a:fld>
            <a:endParaRPr lang="en-US" dirty="0">
              <a:cs typeface="Arial" charset="0"/>
            </a:endParaRPr>
          </a:p>
        </p:txBody>
      </p:sp>
    </p:spTree>
    <p:extLst>
      <p:ext uri="{BB962C8B-B14F-4D97-AF65-F5344CB8AC3E}">
        <p14:creationId xmlns:p14="http://schemas.microsoft.com/office/powerpoint/2010/main" val="871120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ln/>
        </p:spPr>
      </p:sp>
      <p:sp>
        <p:nvSpPr>
          <p:cNvPr id="67586"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dirty="0"/>
              <a:t>[Slides 4-20, 4-21]</a:t>
            </a:r>
            <a:endParaRPr lang="en-US" altLang="ko-KR" sz="1200"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1" dirty="0"/>
              <a:t>Maximum cardinality </a:t>
            </a:r>
            <a:r>
              <a:rPr lang="en-US" altLang="ko-KR" sz="1200" dirty="0"/>
              <a:t>is the maximum </a:t>
            </a:r>
            <a:r>
              <a:rPr lang="en-US" altLang="ko-KR" sz="1200" dirty="0">
                <a:solidFill>
                  <a:srgbClr val="FF0000"/>
                </a:solidFill>
              </a:rPr>
              <a:t>number</a:t>
            </a:r>
            <a:r>
              <a:rPr lang="en-US" altLang="ko-KR" sz="1200" dirty="0"/>
              <a:t> of entity instances that </a:t>
            </a:r>
            <a:r>
              <a:rPr lang="en-US" altLang="ko-KR" sz="1200" u="sng" dirty="0">
                <a:solidFill>
                  <a:srgbClr val="FF6600"/>
                </a:solidFill>
              </a:rPr>
              <a:t>may</a:t>
            </a:r>
            <a:r>
              <a:rPr lang="en-US" altLang="ko-KR" sz="1200" dirty="0"/>
              <a:t> participate in a </a:t>
            </a:r>
            <a:r>
              <a:rPr lang="en-US" altLang="ko-KR" sz="1200" dirty="0">
                <a:solidFill>
                  <a:srgbClr val="00B050"/>
                </a:solidFill>
              </a:rPr>
              <a:t>relationship</a:t>
            </a:r>
            <a:r>
              <a:rPr lang="en-US" altLang="ko-KR" sz="1200" dirty="0"/>
              <a:t> </a:t>
            </a:r>
            <a:r>
              <a:rPr lang="en-US" altLang="ko-KR" sz="1200" dirty="0">
                <a:solidFill>
                  <a:srgbClr val="2117E7"/>
                </a:solidFill>
              </a:rPr>
              <a:t>instance.</a:t>
            </a:r>
            <a:endParaRPr lang="en-US" altLang="ko-KR"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1" dirty="0"/>
              <a:t>Minimum cardinality</a:t>
            </a:r>
            <a:r>
              <a:rPr lang="en-US" altLang="ko-KR" dirty="0"/>
              <a:t> is the minimum </a:t>
            </a:r>
            <a:r>
              <a:rPr lang="en-US" altLang="ko-KR" dirty="0">
                <a:solidFill>
                  <a:srgbClr val="00B050"/>
                </a:solidFill>
              </a:rPr>
              <a:t>number</a:t>
            </a:r>
            <a:r>
              <a:rPr lang="en-US" altLang="ko-KR" dirty="0"/>
              <a:t> of entity </a:t>
            </a:r>
            <a:r>
              <a:rPr lang="en-US" altLang="ko-KR" dirty="0">
                <a:solidFill>
                  <a:srgbClr val="2117E7"/>
                </a:solidFill>
              </a:rPr>
              <a:t>instances</a:t>
            </a:r>
            <a:r>
              <a:rPr lang="en-US" altLang="ko-KR" dirty="0"/>
              <a:t> that </a:t>
            </a:r>
            <a:r>
              <a:rPr lang="en-US" altLang="ko-KR" i="1" u="sng" dirty="0">
                <a:solidFill>
                  <a:srgbClr val="FF0000"/>
                </a:solidFill>
              </a:rPr>
              <a:t>must</a:t>
            </a:r>
            <a:r>
              <a:rPr lang="en-US" altLang="ko-KR" i="1" dirty="0"/>
              <a:t> </a:t>
            </a:r>
            <a:r>
              <a:rPr lang="en-US" altLang="ko-KR" dirty="0"/>
              <a:t>participate in a relationship instance.</a:t>
            </a:r>
          </a:p>
          <a:p>
            <a:pPr eaLnBrk="1" hangingPunct="1"/>
            <a:endParaRPr lang="en-US" dirty="0"/>
          </a:p>
        </p:txBody>
      </p:sp>
      <p:sp>
        <p:nvSpPr>
          <p:cNvPr id="67587" name="Slide Number Placeholder 3"/>
          <p:cNvSpPr>
            <a:spLocks noGrp="1"/>
          </p:cNvSpPr>
          <p:nvPr>
            <p:ph type="sldNum" sz="quarter" idx="5"/>
          </p:nvPr>
        </p:nvSpPr>
        <p:spPr>
          <a:noFill/>
        </p:spPr>
        <p:txBody>
          <a:bodyPr/>
          <a:lstStyle/>
          <a:p>
            <a:fld id="{23E9715F-9FC7-4E62-8B12-EC8581D777D2}" type="slidenum">
              <a:rPr lang="en-US" smtClean="0">
                <a:cs typeface="Arial" charset="0"/>
              </a:rPr>
              <a:pPr/>
              <a:t>27</a:t>
            </a:fld>
            <a:endParaRPr lang="en-US" dirty="0">
              <a:cs typeface="Arial" charset="0"/>
            </a:endParaRPr>
          </a:p>
        </p:txBody>
      </p:sp>
    </p:spTree>
    <p:extLst>
      <p:ext uri="{BB962C8B-B14F-4D97-AF65-F5344CB8AC3E}">
        <p14:creationId xmlns:p14="http://schemas.microsoft.com/office/powerpoint/2010/main" val="1635879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An EMPLOYEE must have a SKILL and may have several</a:t>
            </a:r>
            <a:r>
              <a:rPr lang="en-US" altLang="ko-KR" sz="1200" b="0" i="0" u="none" strike="noStrike" kern="1200" baseline="0">
                <a:solidFill>
                  <a:schemeClr val="tx1"/>
                </a:solidFill>
                <a:latin typeface="Arial" charset="0"/>
                <a:ea typeface="+mn-ea"/>
                <a:cs typeface="+mn-cs"/>
              </a:rPr>
              <a:t>. At </a:t>
            </a:r>
            <a:r>
              <a:rPr lang="en-US" altLang="ko-KR" sz="1200" b="0" i="0" u="none" strike="noStrike" kern="1200" baseline="0" dirty="0">
                <a:solidFill>
                  <a:schemeClr val="tx1"/>
                </a:solidFill>
                <a:latin typeface="Arial" charset="0"/>
                <a:ea typeface="+mn-ea"/>
                <a:cs typeface="+mn-cs"/>
              </a:rPr>
              <a:t>the same time, although a particular SKILL may or may not be held by any EMPLOYEE, a SKILL may also be held by several EMPLOYEES.</a:t>
            </a:r>
            <a:endParaRPr lang="en-US" dirty="0"/>
          </a:p>
        </p:txBody>
      </p:sp>
      <p:sp>
        <p:nvSpPr>
          <p:cNvPr id="71683" name="Slide Number Placeholder 3"/>
          <p:cNvSpPr>
            <a:spLocks noGrp="1"/>
          </p:cNvSpPr>
          <p:nvPr>
            <p:ph type="sldNum" sz="quarter" idx="5"/>
          </p:nvPr>
        </p:nvSpPr>
        <p:spPr>
          <a:noFill/>
        </p:spPr>
        <p:txBody>
          <a:bodyPr/>
          <a:lstStyle/>
          <a:p>
            <a:fld id="{CEC43F49-552F-4AA8-B071-9B6EE4540640}" type="slidenum">
              <a:rPr lang="en-US" smtClean="0">
                <a:cs typeface="Arial" charset="0"/>
              </a:rPr>
              <a:pPr/>
              <a:t>28</a:t>
            </a:fld>
            <a:endParaRPr lang="en-US" dirty="0">
              <a:cs typeface="Arial" charset="0"/>
            </a:endParaRPr>
          </a:p>
        </p:txBody>
      </p:sp>
    </p:spTree>
    <p:extLst>
      <p:ext uri="{BB962C8B-B14F-4D97-AF65-F5344CB8AC3E}">
        <p14:creationId xmlns:p14="http://schemas.microsoft.com/office/powerpoint/2010/main" val="681881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a:ln/>
        </p:spPr>
      </p:sp>
      <p:sp>
        <p:nvSpPr>
          <p:cNvPr id="73730" name="Notes Placeholder 2"/>
          <p:cNvSpPr>
            <a:spLocks noGrp="1"/>
          </p:cNvSpPr>
          <p:nvPr>
            <p:ph type="body" idx="1"/>
          </p:nvPr>
        </p:nvSpPr>
        <p:spPr>
          <a:noFill/>
          <a:ln/>
        </p:spPr>
        <p:txBody>
          <a:bodyPr/>
          <a:lstStyle/>
          <a:p>
            <a:pPr eaLnBrk="1" hangingPunct="1"/>
            <a:endParaRPr lang="en-US" dirty="0"/>
          </a:p>
        </p:txBody>
      </p:sp>
      <p:sp>
        <p:nvSpPr>
          <p:cNvPr id="73731" name="Slide Number Placeholder 3"/>
          <p:cNvSpPr>
            <a:spLocks noGrp="1"/>
          </p:cNvSpPr>
          <p:nvPr>
            <p:ph type="sldNum" sz="quarter" idx="5"/>
          </p:nvPr>
        </p:nvSpPr>
        <p:spPr>
          <a:noFill/>
        </p:spPr>
        <p:txBody>
          <a:bodyPr/>
          <a:lstStyle/>
          <a:p>
            <a:fld id="{59B5DE52-4073-4CDE-AABD-56A846B9C47B}" type="slidenum">
              <a:rPr lang="en-US" smtClean="0">
                <a:cs typeface="Arial" charset="0"/>
              </a:rPr>
              <a:pPr/>
              <a:t>29</a:t>
            </a:fld>
            <a:endParaRPr lang="en-US" dirty="0">
              <a:cs typeface="Arial" charset="0"/>
            </a:endParaRPr>
          </a:p>
        </p:txBody>
      </p:sp>
    </p:spTree>
    <p:extLst>
      <p:ext uri="{BB962C8B-B14F-4D97-AF65-F5344CB8AC3E}">
        <p14:creationId xmlns:p14="http://schemas.microsoft.com/office/powerpoint/2010/main" val="193677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845DC80F-CA35-4D23-B8CB-F8CD5ABC6B46}" type="slidenum">
              <a:rPr lang="en-US" smtClean="0">
                <a:cs typeface="Arial" charset="0"/>
              </a:rPr>
              <a:pPr/>
              <a:t>3</a:t>
            </a:fld>
            <a:endParaRPr lang="en-US" dirty="0">
              <a:cs typeface="Arial"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dirty="0"/>
              <a:t>A </a:t>
            </a:r>
            <a:r>
              <a:rPr lang="en-US" altLang="ko-KR" sz="1200" b="1" dirty="0"/>
              <a:t>weak entity</a:t>
            </a:r>
            <a:r>
              <a:rPr lang="en-US" altLang="ko-KR" sz="1200" dirty="0"/>
              <a:t> is an entity that can</a:t>
            </a:r>
            <a:r>
              <a:rPr lang="en-US" altLang="ko-KR" sz="1200" dirty="0">
                <a:solidFill>
                  <a:srgbClr val="FF0000"/>
                </a:solidFill>
              </a:rPr>
              <a:t>not </a:t>
            </a:r>
            <a:r>
              <a:rPr lang="en-US" altLang="ko-KR" sz="1200" dirty="0">
                <a:solidFill>
                  <a:srgbClr val="E0AA62"/>
                </a:solidFill>
              </a:rPr>
              <a:t>exist</a:t>
            </a:r>
            <a:r>
              <a:rPr lang="en-US" altLang="ko-KR" sz="1200" dirty="0"/>
              <a:t> in the database </a:t>
            </a:r>
            <a:r>
              <a:rPr lang="en-US" altLang="ko-KR" sz="1200" dirty="0">
                <a:solidFill>
                  <a:srgbClr val="C00000"/>
                </a:solidFill>
              </a:rPr>
              <a:t>without</a:t>
            </a:r>
            <a:r>
              <a:rPr lang="en-US" altLang="ko-KR" sz="1200" dirty="0"/>
              <a:t> the existence of </a:t>
            </a:r>
            <a:r>
              <a:rPr lang="en-US" altLang="ko-KR" sz="1200" dirty="0">
                <a:solidFill>
                  <a:srgbClr val="FF0000"/>
                </a:solidFill>
              </a:rPr>
              <a:t>another</a:t>
            </a:r>
            <a:r>
              <a:rPr lang="en-US" altLang="ko-KR" sz="1200" dirty="0"/>
              <a:t> entity.</a:t>
            </a:r>
          </a:p>
          <a:p>
            <a:r>
              <a:rPr lang="en-US" altLang="ko-KR" sz="1200" b="1" i="0" u="none" strike="noStrike" kern="1200" baseline="0" dirty="0">
                <a:solidFill>
                  <a:schemeClr val="tx1"/>
                </a:solidFill>
                <a:latin typeface="Arial" charset="0"/>
                <a:ea typeface="+mn-ea"/>
                <a:cs typeface="+mn-cs"/>
              </a:rPr>
              <a:t>Identifying relationship: </a:t>
            </a:r>
            <a:r>
              <a:rPr lang="en-US" altLang="ko-KR" sz="1200" b="0" i="0" u="none" strike="noStrike" kern="1200" baseline="0" dirty="0">
                <a:solidFill>
                  <a:schemeClr val="tx1"/>
                </a:solidFill>
                <a:latin typeface="Arial" charset="0"/>
                <a:ea typeface="+mn-ea"/>
                <a:cs typeface="+mn-cs"/>
              </a:rPr>
              <a:t>A relationship that is used when the child entity is ID-dependent upon the parent entity.</a:t>
            </a:r>
          </a:p>
          <a:p>
            <a:r>
              <a:rPr lang="en-US" altLang="ko-KR" sz="1200" b="0" i="0" u="none" strike="noStrike" kern="1200" baseline="0" dirty="0">
                <a:solidFill>
                  <a:schemeClr val="tx1"/>
                </a:solidFill>
                <a:latin typeface="Arial" charset="0"/>
                <a:ea typeface="+mn-ea"/>
                <a:cs typeface="+mn-cs"/>
              </a:rPr>
              <a:t>To be an ID-dependent entity, the identifier of the entity </a:t>
            </a:r>
            <a:r>
              <a:rPr lang="en-US" altLang="ko-KR" sz="1200" b="0" i="0" u="sng" strike="noStrike" kern="1200" baseline="0" dirty="0">
                <a:solidFill>
                  <a:schemeClr val="tx1"/>
                </a:solidFill>
                <a:latin typeface="Arial" charset="0"/>
                <a:ea typeface="+mn-ea"/>
                <a:cs typeface="+mn-cs"/>
              </a:rPr>
              <a:t>APARTMENT</a:t>
            </a:r>
            <a:r>
              <a:rPr lang="en-US" altLang="ko-KR" sz="1200" b="0" i="0" u="none" strike="noStrike" kern="1200" baseline="0" dirty="0">
                <a:solidFill>
                  <a:schemeClr val="tx1"/>
                </a:solidFill>
                <a:latin typeface="Arial" charset="0"/>
                <a:ea typeface="+mn-ea"/>
                <a:cs typeface="+mn-cs"/>
              </a:rPr>
              <a:t> must contain the identifier of the entity </a:t>
            </a:r>
            <a:r>
              <a:rPr lang="en-US" altLang="ko-KR" sz="1200" b="0" i="0" u="sng" strike="noStrike" kern="1200" baseline="0" dirty="0">
                <a:solidFill>
                  <a:schemeClr val="tx1"/>
                </a:solidFill>
                <a:latin typeface="Arial" charset="0"/>
                <a:ea typeface="+mn-ea"/>
                <a:cs typeface="+mn-cs"/>
              </a:rPr>
              <a:t>BUILDING</a:t>
            </a:r>
            <a:r>
              <a:rPr lang="en-US" altLang="ko-KR" sz="1200" b="0" i="0" u="none" strike="noStrike" kern="1200" baseline="0" dirty="0">
                <a:solidFill>
                  <a:schemeClr val="tx1"/>
                </a:solidFill>
                <a:latin typeface="Arial" charset="0"/>
                <a:ea typeface="+mn-ea"/>
                <a:cs typeface="+mn-cs"/>
              </a:rPr>
              <a:t> on which it depends.</a:t>
            </a:r>
          </a:p>
          <a:p>
            <a:r>
              <a:rPr lang="en-US" altLang="ko-KR" sz="1200" b="0" i="0" u="none" strike="noStrike" kern="1200" baseline="0" dirty="0">
                <a:solidFill>
                  <a:schemeClr val="tx1"/>
                </a:solidFill>
                <a:latin typeface="Arial" charset="0"/>
                <a:ea typeface="+mn-ea"/>
                <a:cs typeface="+mn-cs"/>
              </a:rPr>
              <a:t>A </a:t>
            </a:r>
            <a:r>
              <a:rPr lang="en-US" altLang="ko-KR" sz="1200" b="1" i="0" u="none" strike="noStrike" kern="1200" baseline="0" dirty="0">
                <a:solidFill>
                  <a:schemeClr val="tx1"/>
                </a:solidFill>
                <a:latin typeface="Arial" charset="0"/>
                <a:ea typeface="+mn-ea"/>
                <a:cs typeface="+mn-cs"/>
              </a:rPr>
              <a:t>subtype entity </a:t>
            </a:r>
            <a:r>
              <a:rPr lang="en-US" altLang="ko-KR" sz="1200" b="0" i="0" u="none" strike="noStrike" kern="1200" baseline="0" dirty="0">
                <a:solidFill>
                  <a:schemeClr val="tx1"/>
                </a:solidFill>
                <a:latin typeface="Arial" charset="0"/>
                <a:ea typeface="+mn-ea"/>
                <a:cs typeface="+mn-cs"/>
              </a:rPr>
              <a:t>is a special case of another entity called the </a:t>
            </a:r>
            <a:r>
              <a:rPr lang="en-US" altLang="ko-KR" sz="1200" b="1" i="0" u="none" strike="noStrike" kern="1200" baseline="0" dirty="0" err="1">
                <a:solidFill>
                  <a:schemeClr val="tx1"/>
                </a:solidFill>
                <a:latin typeface="Arial" charset="0"/>
                <a:ea typeface="+mn-ea"/>
                <a:cs typeface="+mn-cs"/>
              </a:rPr>
              <a:t>supertype</a:t>
            </a:r>
            <a:r>
              <a:rPr lang="en-US" altLang="ko-KR" sz="1200" b="1" i="0" u="none" strike="noStrike" kern="1200" baseline="0" dirty="0">
                <a:solidFill>
                  <a:schemeClr val="tx1"/>
                </a:solidFill>
                <a:latin typeface="Arial" charset="0"/>
                <a:ea typeface="+mn-ea"/>
                <a:cs typeface="+mn-cs"/>
              </a:rPr>
              <a:t> entity</a:t>
            </a:r>
            <a:r>
              <a:rPr lang="en-US" altLang="ko-KR" sz="1200" b="0" i="0" u="none" strike="noStrike" kern="1200" baseline="0" dirty="0">
                <a:solidFill>
                  <a:schemeClr val="tx1"/>
                </a:solidFill>
                <a:latin typeface="Arial" charset="0"/>
                <a:ea typeface="+mn-ea"/>
                <a:cs typeface="+mn-cs"/>
              </a:rPr>
              <a:t>. Students, for example, may be classified as undergraduate or graduate students. In this case, STUDENT is the </a:t>
            </a:r>
            <a:r>
              <a:rPr lang="en-US" altLang="ko-KR" sz="1200" b="0" i="0" u="none" strike="noStrike" kern="1200" baseline="0" dirty="0" err="1">
                <a:solidFill>
                  <a:schemeClr val="tx1"/>
                </a:solidFill>
                <a:latin typeface="Arial" charset="0"/>
                <a:ea typeface="+mn-ea"/>
                <a:cs typeface="+mn-cs"/>
              </a:rPr>
              <a:t>supertype</a:t>
            </a:r>
            <a:r>
              <a:rPr lang="en-US" altLang="ko-KR" sz="1200" b="0" i="0" u="none" strike="noStrike" kern="1200" baseline="0" dirty="0">
                <a:solidFill>
                  <a:schemeClr val="tx1"/>
                </a:solidFill>
                <a:latin typeface="Arial" charset="0"/>
                <a:ea typeface="+mn-ea"/>
                <a:cs typeface="+mn-cs"/>
              </a:rPr>
              <a:t>, and UNDERGRADUATE and GRADUATE are subtypes.</a:t>
            </a:r>
            <a:endParaRPr lang="en-US" altLang="ko-KR"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dirty="0"/>
              <a:t>It is possible for an entity to have a relationship </a:t>
            </a:r>
            <a:r>
              <a:rPr lang="en-US" altLang="ko-KR" dirty="0">
                <a:solidFill>
                  <a:srgbClr val="00B050"/>
                </a:solidFill>
              </a:rPr>
              <a:t>to</a:t>
            </a:r>
            <a:r>
              <a:rPr lang="en-US" altLang="ko-KR" dirty="0"/>
              <a:t> </a:t>
            </a:r>
            <a:r>
              <a:rPr lang="en-US" altLang="ko-KR" dirty="0">
                <a:solidFill>
                  <a:srgbClr val="FF0000"/>
                </a:solidFill>
              </a:rPr>
              <a:t>itself</a:t>
            </a:r>
            <a:r>
              <a:rPr lang="en-US" altLang="ko-KR" dirty="0">
                <a:cs typeface="Arial" charset="0"/>
              </a:rPr>
              <a:t>—this is called a </a:t>
            </a:r>
            <a:r>
              <a:rPr lang="en-US" altLang="ko-KR" b="1" dirty="0">
                <a:cs typeface="Arial" charset="0"/>
              </a:rPr>
              <a:t>recursive relationship.</a:t>
            </a:r>
          </a:p>
          <a:p>
            <a:pPr eaLnBrk="1" hangingPunct="1"/>
            <a:endParaRPr lang="en-US" dirty="0"/>
          </a:p>
        </p:txBody>
      </p:sp>
    </p:spTree>
    <p:extLst>
      <p:ext uri="{BB962C8B-B14F-4D97-AF65-F5344CB8AC3E}">
        <p14:creationId xmlns:p14="http://schemas.microsoft.com/office/powerpoint/2010/main" val="3229875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ln/>
        </p:spPr>
      </p:sp>
      <p:sp>
        <p:nvSpPr>
          <p:cNvPr id="75778" name="Notes Placeholder 2"/>
          <p:cNvSpPr>
            <a:spLocks noGrp="1"/>
          </p:cNvSpPr>
          <p:nvPr>
            <p:ph type="body" idx="1"/>
          </p:nvPr>
        </p:nvSpPr>
        <p:spPr>
          <a:noFill/>
          <a:ln/>
        </p:spPr>
        <p:txBody>
          <a:bodyPr/>
          <a:lstStyle/>
          <a:p>
            <a:pPr eaLnBrk="1" hangingPunct="1"/>
            <a:endParaRPr lang="en-US" dirty="0"/>
          </a:p>
        </p:txBody>
      </p:sp>
      <p:sp>
        <p:nvSpPr>
          <p:cNvPr id="75779" name="Slide Number Placeholder 3"/>
          <p:cNvSpPr>
            <a:spLocks noGrp="1"/>
          </p:cNvSpPr>
          <p:nvPr>
            <p:ph type="sldNum" sz="quarter" idx="5"/>
          </p:nvPr>
        </p:nvSpPr>
        <p:spPr>
          <a:noFill/>
        </p:spPr>
        <p:txBody>
          <a:bodyPr/>
          <a:lstStyle/>
          <a:p>
            <a:fld id="{92C850E2-702C-47C2-8072-4E1067A6831E}" type="slidenum">
              <a:rPr lang="en-US" smtClean="0">
                <a:cs typeface="Arial" charset="0"/>
              </a:rPr>
              <a:pPr/>
              <a:t>30</a:t>
            </a:fld>
            <a:endParaRPr lang="en-US" dirty="0">
              <a:cs typeface="Arial" charset="0"/>
            </a:endParaRPr>
          </a:p>
        </p:txBody>
      </p:sp>
    </p:spTree>
    <p:extLst>
      <p:ext uri="{BB962C8B-B14F-4D97-AF65-F5344CB8AC3E}">
        <p14:creationId xmlns:p14="http://schemas.microsoft.com/office/powerpoint/2010/main" val="4060158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As shown in Figure 4-10, in our E-R models we use an entity with </a:t>
            </a:r>
            <a:r>
              <a:rPr lang="en-US" altLang="ko-KR" sz="1200" b="0" i="0" u="sng" strike="noStrike" kern="1200" baseline="0" dirty="0">
                <a:solidFill>
                  <a:schemeClr val="tx1"/>
                </a:solidFill>
                <a:latin typeface="Arial" charset="0"/>
                <a:ea typeface="+mn-ea"/>
                <a:cs typeface="+mn-cs"/>
              </a:rPr>
              <a:t>rounded</a:t>
            </a:r>
            <a:r>
              <a:rPr lang="en-US" altLang="ko-KR" sz="1200" b="0" i="0" u="none" strike="noStrike" kern="1200" baseline="0" dirty="0">
                <a:solidFill>
                  <a:schemeClr val="tx1"/>
                </a:solidFill>
                <a:latin typeface="Arial" charset="0"/>
                <a:ea typeface="+mn-ea"/>
                <a:cs typeface="+mn-cs"/>
              </a:rPr>
              <a:t> corners to represent the ID-dependent entity. We also use a </a:t>
            </a:r>
            <a:r>
              <a:rPr lang="en-US" altLang="ko-KR" sz="1200" b="0" i="0" u="sng" strike="noStrike" kern="1200" baseline="0" dirty="0">
                <a:solidFill>
                  <a:schemeClr val="tx1"/>
                </a:solidFill>
                <a:latin typeface="Arial" charset="0"/>
                <a:ea typeface="+mn-ea"/>
                <a:cs typeface="+mn-cs"/>
              </a:rPr>
              <a:t>solid</a:t>
            </a:r>
            <a:r>
              <a:rPr lang="en-US" altLang="ko-KR" sz="1200" b="0" i="0" u="none" strike="noStrike" kern="1200" baseline="0" dirty="0">
                <a:solidFill>
                  <a:schemeClr val="tx1"/>
                </a:solidFill>
                <a:latin typeface="Arial" charset="0"/>
                <a:ea typeface="+mn-ea"/>
                <a:cs typeface="+mn-cs"/>
              </a:rPr>
              <a:t> line to represent the relationship between the ID-dependent entity and its parent. This type of a relationship is called an </a:t>
            </a:r>
            <a:r>
              <a:rPr lang="en-US" altLang="ko-KR" sz="1200" b="1" i="0" u="none" strike="noStrike" kern="1200" baseline="0" dirty="0">
                <a:solidFill>
                  <a:schemeClr val="tx1"/>
                </a:solidFill>
                <a:latin typeface="Arial" charset="0"/>
                <a:ea typeface="+mn-ea"/>
                <a:cs typeface="+mn-cs"/>
              </a:rPr>
              <a:t>identifying relationship</a:t>
            </a:r>
            <a:r>
              <a:rPr lang="en-US" altLang="ko-KR" sz="1200" b="0" i="0" u="none" strike="noStrike" kern="1200" baseline="0" dirty="0">
                <a:solidFill>
                  <a:schemeClr val="tx1"/>
                </a:solidFill>
                <a:latin typeface="Arial" charset="0"/>
                <a:ea typeface="+mn-ea"/>
                <a:cs typeface="+mn-cs"/>
              </a:rPr>
              <a:t>. A relationship drawn with a </a:t>
            </a:r>
            <a:r>
              <a:rPr lang="en-US" altLang="ko-KR" sz="1200" b="0" i="0" u="sng" strike="noStrike" kern="1200" baseline="0" dirty="0">
                <a:solidFill>
                  <a:schemeClr val="tx1"/>
                </a:solidFill>
                <a:latin typeface="Arial" charset="0"/>
                <a:ea typeface="+mn-ea"/>
                <a:cs typeface="+mn-cs"/>
              </a:rPr>
              <a:t>dashed</a:t>
            </a:r>
            <a:r>
              <a:rPr lang="en-US" altLang="ko-KR" sz="1200" b="0" i="0" u="none" strike="noStrike" kern="1200" baseline="0" dirty="0">
                <a:solidFill>
                  <a:schemeClr val="tx1"/>
                </a:solidFill>
                <a:latin typeface="Arial" charset="0"/>
                <a:ea typeface="+mn-ea"/>
                <a:cs typeface="+mn-cs"/>
              </a:rPr>
              <a:t> line (refer to Figure 4-7) is used between strong entities and is called a </a:t>
            </a:r>
            <a:r>
              <a:rPr lang="en-US" altLang="ko-KR" sz="1200" b="1" i="0" u="none" strike="noStrike" kern="1200" baseline="0" dirty="0" err="1">
                <a:solidFill>
                  <a:schemeClr val="tx1"/>
                </a:solidFill>
                <a:latin typeface="Arial" charset="0"/>
                <a:ea typeface="+mn-ea"/>
                <a:cs typeface="+mn-cs"/>
              </a:rPr>
              <a:t>nonidentifying</a:t>
            </a:r>
            <a:r>
              <a:rPr lang="en-US" altLang="ko-KR" sz="1200" b="1" i="0" u="none" strike="noStrike" kern="1200" baseline="0" dirty="0">
                <a:solidFill>
                  <a:schemeClr val="tx1"/>
                </a:solidFill>
                <a:latin typeface="Arial" charset="0"/>
                <a:ea typeface="+mn-ea"/>
                <a:cs typeface="+mn-cs"/>
              </a:rPr>
              <a:t> relationship </a:t>
            </a:r>
            <a:r>
              <a:rPr lang="en-US" altLang="ko-KR" sz="1200" b="0" i="0" u="none" strike="noStrike" kern="1200" baseline="0" dirty="0">
                <a:solidFill>
                  <a:schemeClr val="tx1"/>
                </a:solidFill>
                <a:latin typeface="Arial" charset="0"/>
                <a:ea typeface="+mn-ea"/>
                <a:cs typeface="+mn-cs"/>
              </a:rPr>
              <a:t>because there are no ID-dependent entities in the relationship.</a:t>
            </a:r>
            <a:endParaRPr lang="en-US" altLang="ko-KR" dirty="0"/>
          </a:p>
          <a:p>
            <a:pPr eaLnBrk="1" hangingPunct="1"/>
            <a:endParaRPr lang="en-US" dirty="0"/>
          </a:p>
        </p:txBody>
      </p:sp>
      <p:sp>
        <p:nvSpPr>
          <p:cNvPr id="77827" name="Slide Number Placeholder 3"/>
          <p:cNvSpPr>
            <a:spLocks noGrp="1"/>
          </p:cNvSpPr>
          <p:nvPr>
            <p:ph type="sldNum" sz="quarter" idx="5"/>
          </p:nvPr>
        </p:nvSpPr>
        <p:spPr>
          <a:noFill/>
        </p:spPr>
        <p:txBody>
          <a:bodyPr/>
          <a:lstStyle/>
          <a:p>
            <a:fld id="{D9409BF9-DA46-41FD-ADB8-6377F04B001D}" type="slidenum">
              <a:rPr lang="en-US" smtClean="0">
                <a:cs typeface="Arial" charset="0"/>
              </a:rPr>
              <a:pPr/>
              <a:t>31</a:t>
            </a:fld>
            <a:endParaRPr lang="en-US" dirty="0">
              <a:cs typeface="Arial" charset="0"/>
            </a:endParaRPr>
          </a:p>
        </p:txBody>
      </p:sp>
    </p:spTree>
    <p:extLst>
      <p:ext uri="{BB962C8B-B14F-4D97-AF65-F5344CB8AC3E}">
        <p14:creationId xmlns:p14="http://schemas.microsoft.com/office/powerpoint/2010/main" val="225756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As shown in Figure 4-10, in our E-R models we use an entity with </a:t>
            </a:r>
            <a:r>
              <a:rPr lang="en-US" altLang="ko-KR" sz="1200" b="0" i="0" u="sng" strike="noStrike" kern="1200" baseline="0" dirty="0">
                <a:solidFill>
                  <a:schemeClr val="tx1"/>
                </a:solidFill>
                <a:latin typeface="Arial" charset="0"/>
                <a:ea typeface="+mn-ea"/>
                <a:cs typeface="+mn-cs"/>
              </a:rPr>
              <a:t>rounded</a:t>
            </a:r>
            <a:r>
              <a:rPr lang="en-US" altLang="ko-KR" sz="1200" b="0" i="0" u="none" strike="noStrike" kern="1200" baseline="0" dirty="0">
                <a:solidFill>
                  <a:schemeClr val="tx1"/>
                </a:solidFill>
                <a:latin typeface="Arial" charset="0"/>
                <a:ea typeface="+mn-ea"/>
                <a:cs typeface="+mn-cs"/>
              </a:rPr>
              <a:t> corners to represent the ID-dependent entity. We also use a </a:t>
            </a:r>
            <a:r>
              <a:rPr lang="en-US" altLang="ko-KR" sz="1200" b="0" i="0" u="sng" strike="noStrike" kern="1200" baseline="0" dirty="0">
                <a:solidFill>
                  <a:schemeClr val="tx1"/>
                </a:solidFill>
                <a:latin typeface="Arial" charset="0"/>
                <a:ea typeface="+mn-ea"/>
                <a:cs typeface="+mn-cs"/>
              </a:rPr>
              <a:t>solid</a:t>
            </a:r>
            <a:r>
              <a:rPr lang="en-US" altLang="ko-KR" sz="1200" b="0" i="0" u="none" strike="noStrike" kern="1200" baseline="0" dirty="0">
                <a:solidFill>
                  <a:schemeClr val="tx1"/>
                </a:solidFill>
                <a:latin typeface="Arial" charset="0"/>
                <a:ea typeface="+mn-ea"/>
                <a:cs typeface="+mn-cs"/>
              </a:rPr>
              <a:t> line to represent the relationship between the ID-dependent entity and its parent. This type of a relationship is called an </a:t>
            </a:r>
            <a:r>
              <a:rPr lang="en-US" altLang="ko-KR" sz="1200" b="1" i="0" u="none" strike="noStrike" kern="1200" baseline="0" dirty="0">
                <a:solidFill>
                  <a:schemeClr val="tx1"/>
                </a:solidFill>
                <a:latin typeface="Arial" charset="0"/>
                <a:ea typeface="+mn-ea"/>
                <a:cs typeface="+mn-cs"/>
              </a:rPr>
              <a:t>identifying relationship</a:t>
            </a:r>
            <a:r>
              <a:rPr lang="en-US" altLang="ko-KR" sz="1200" b="0" i="0" u="none" strike="noStrike" kern="1200" baseline="0" dirty="0">
                <a:solidFill>
                  <a:schemeClr val="tx1"/>
                </a:solidFill>
                <a:latin typeface="Arial" charset="0"/>
                <a:ea typeface="+mn-ea"/>
                <a:cs typeface="+mn-cs"/>
              </a:rPr>
              <a:t>. A relationship drawn with a </a:t>
            </a:r>
            <a:r>
              <a:rPr lang="en-US" altLang="ko-KR" sz="1200" b="0" i="0" u="sng" strike="noStrike" kern="1200" baseline="0" dirty="0">
                <a:solidFill>
                  <a:schemeClr val="tx1"/>
                </a:solidFill>
                <a:latin typeface="Arial" charset="0"/>
                <a:ea typeface="+mn-ea"/>
                <a:cs typeface="+mn-cs"/>
              </a:rPr>
              <a:t>dashed</a:t>
            </a:r>
            <a:r>
              <a:rPr lang="en-US" altLang="ko-KR" sz="1200" b="0" i="0" u="none" strike="noStrike" kern="1200" baseline="0" dirty="0">
                <a:solidFill>
                  <a:schemeClr val="tx1"/>
                </a:solidFill>
                <a:latin typeface="Arial" charset="0"/>
                <a:ea typeface="+mn-ea"/>
                <a:cs typeface="+mn-cs"/>
              </a:rPr>
              <a:t> line (refer to Figure 4-7) is used between strong entities and is called a </a:t>
            </a:r>
            <a:r>
              <a:rPr lang="en-US" altLang="ko-KR" sz="1200" b="1" i="0" u="none" strike="noStrike" kern="1200" baseline="0" dirty="0" err="1">
                <a:solidFill>
                  <a:schemeClr val="tx1"/>
                </a:solidFill>
                <a:latin typeface="Arial" charset="0"/>
                <a:ea typeface="+mn-ea"/>
                <a:cs typeface="+mn-cs"/>
              </a:rPr>
              <a:t>nonidentifying</a:t>
            </a:r>
            <a:r>
              <a:rPr lang="en-US" altLang="ko-KR" sz="1200" b="1" i="0" u="none" strike="noStrike" kern="1200" baseline="0" dirty="0">
                <a:solidFill>
                  <a:schemeClr val="tx1"/>
                </a:solidFill>
                <a:latin typeface="Arial" charset="0"/>
                <a:ea typeface="+mn-ea"/>
                <a:cs typeface="+mn-cs"/>
              </a:rPr>
              <a:t> relationship </a:t>
            </a:r>
            <a:r>
              <a:rPr lang="en-US" altLang="ko-KR" sz="1200" b="0" i="0" u="none" strike="noStrike" kern="1200" baseline="0" dirty="0">
                <a:solidFill>
                  <a:schemeClr val="tx1"/>
                </a:solidFill>
                <a:latin typeface="Arial" charset="0"/>
                <a:ea typeface="+mn-ea"/>
                <a:cs typeface="+mn-cs"/>
              </a:rPr>
              <a:t>because there are no ID-dependent entities in the relationship.</a:t>
            </a:r>
            <a:endParaRPr lang="en-US" altLang="ko-KR" dirty="0"/>
          </a:p>
          <a:p>
            <a:endParaRPr lang="en-US" altLang="ko-KR" b="1" dirty="0">
              <a:effectLst/>
            </a:endParaRPr>
          </a:p>
          <a:p>
            <a:r>
              <a:rPr lang="en-US" altLang="ko-KR" b="1" dirty="0">
                <a:effectLst/>
              </a:rPr>
              <a:t>VIN - Vehicle Identification Number </a:t>
            </a:r>
            <a:r>
              <a:rPr lang="en-US" altLang="ko-KR" sz="1200" b="0" i="0" kern="1200" dirty="0">
                <a:solidFill>
                  <a:schemeClr val="tx1"/>
                </a:solidFill>
                <a:effectLst/>
                <a:latin typeface="Arial" charset="0"/>
                <a:ea typeface="+mn-ea"/>
                <a:cs typeface="+mn-cs"/>
              </a:rPr>
              <a:t>1.</a:t>
            </a:r>
            <a:r>
              <a:rPr lang="ko-KR" altLang="en-US" sz="1200" b="0" i="0" kern="1200" dirty="0">
                <a:solidFill>
                  <a:schemeClr val="tx1"/>
                </a:solidFill>
                <a:effectLst/>
                <a:latin typeface="Arial" charset="0"/>
                <a:ea typeface="+mn-ea"/>
                <a:cs typeface="+mn-cs"/>
              </a:rPr>
              <a:t>자동차 </a:t>
            </a:r>
            <a:r>
              <a:rPr lang="ko-KR" altLang="en-US" sz="1200" b="0" i="0" u="sng" kern="1200" dirty="0">
                <a:solidFill>
                  <a:schemeClr val="tx1"/>
                </a:solidFill>
                <a:effectLst/>
                <a:latin typeface="Arial" charset="0"/>
                <a:ea typeface="+mn-ea"/>
                <a:cs typeface="+mn-cs"/>
              </a:rPr>
              <a:t>차대 번호</a:t>
            </a:r>
            <a:endParaRPr lang="en-US" altLang="ko-KR" sz="1200" b="0" i="0" u="sng" kern="1200" dirty="0">
              <a:solidFill>
                <a:schemeClr val="tx1"/>
              </a:solidFill>
              <a:effectLst/>
              <a:latin typeface="Arial" charset="0"/>
              <a:ea typeface="+mn-ea"/>
              <a:cs typeface="+mn-cs"/>
            </a:endParaRPr>
          </a:p>
          <a:p>
            <a:r>
              <a:rPr lang="ko-KR" altLang="en-US" sz="1200" b="0" i="0" kern="1200" dirty="0">
                <a:solidFill>
                  <a:schemeClr val="tx1"/>
                </a:solidFill>
                <a:effectLst/>
                <a:latin typeface="Arial" charset="0"/>
                <a:ea typeface="+mn-ea"/>
                <a:cs typeface="+mn-cs"/>
              </a:rPr>
              <a:t>차량의 도난 방지와 차량의 결함을 추적하기 위한 일종의 꼬리표로</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차량 번호 또는 차량 식별 </a:t>
            </a:r>
            <a:r>
              <a:rPr lang="ko-KR" altLang="en-US" sz="1200" b="0" i="0" kern="1200" dirty="0" err="1">
                <a:solidFill>
                  <a:schemeClr val="tx1"/>
                </a:solidFill>
                <a:effectLst/>
                <a:latin typeface="Arial" charset="0"/>
                <a:ea typeface="+mn-ea"/>
                <a:cs typeface="+mn-cs"/>
              </a:rPr>
              <a:t>번호라고도</a:t>
            </a:r>
            <a:r>
              <a:rPr lang="ko-KR" altLang="en-US" sz="1200" b="0" i="0" kern="1200" dirty="0">
                <a:solidFill>
                  <a:schemeClr val="tx1"/>
                </a:solidFill>
                <a:effectLst/>
                <a:latin typeface="Arial" charset="0"/>
                <a:ea typeface="+mn-ea"/>
                <a:cs typeface="+mn-cs"/>
              </a:rPr>
              <a:t> 한다</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차대 번호는 자동차의 보닛</a:t>
            </a:r>
            <a:r>
              <a:rPr lang="en-US" altLang="ko-KR" sz="1200" b="0" i="0" kern="1200" dirty="0">
                <a:solidFill>
                  <a:schemeClr val="tx1"/>
                </a:solidFill>
                <a:effectLst/>
                <a:latin typeface="Arial" charset="0"/>
                <a:ea typeface="+mn-ea"/>
                <a:cs typeface="+mn-cs"/>
              </a:rPr>
              <a:t>(bonnet)</a:t>
            </a:r>
            <a:r>
              <a:rPr lang="ko-KR" altLang="en-US" sz="1200" b="0" i="0" kern="1200" dirty="0">
                <a:solidFill>
                  <a:schemeClr val="tx1"/>
                </a:solidFill>
                <a:effectLst/>
                <a:latin typeface="Arial" charset="0"/>
                <a:ea typeface="+mn-ea"/>
                <a:cs typeface="+mn-cs"/>
              </a:rPr>
              <a:t>을 열어 보면 크로스 멤버나 대시 </a:t>
            </a:r>
            <a:r>
              <a:rPr lang="ko-KR" altLang="en-US" sz="1200" b="0" i="0" kern="1200" dirty="0" err="1">
                <a:solidFill>
                  <a:schemeClr val="tx1"/>
                </a:solidFill>
                <a:effectLst/>
                <a:latin typeface="Arial" charset="0"/>
                <a:ea typeface="+mn-ea"/>
                <a:cs typeface="+mn-cs"/>
              </a:rPr>
              <a:t>패널부에</a:t>
            </a:r>
            <a:r>
              <a:rPr lang="ko-KR" altLang="en-US" sz="1200" b="0" i="0" kern="1200" dirty="0">
                <a:solidFill>
                  <a:schemeClr val="tx1"/>
                </a:solidFill>
                <a:effectLst/>
                <a:latin typeface="Arial" charset="0"/>
                <a:ea typeface="+mn-ea"/>
                <a:cs typeface="+mn-cs"/>
              </a:rPr>
              <a:t> 부착되어 있다</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자동차 제작사에서는 이 차대 번호를 별도 관리하여 차량의 결함 등이 발견되었을 경우</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해당 자동차를 추적하여 결함 내용이 사고로 이어지는 것을 사전에 방지할 수도 있다</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그러므로 어떤 자동차의 차대 번호를 알면 그 자동차의 제작 회사와 제작 시점 등 일련의 제작 과정을 알 수가 있다</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다만</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소비자 입장에서는 제작사에서 관리되고 있는 제작 과정의 자세한 내용들을 알 수가 없지만</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제작 회사와 제작 연도 등은 알 수 있도록 하였다</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차대 번호의 식별 방법은 다음과 같다</a:t>
            </a:r>
            <a:r>
              <a:rPr lang="en-US" altLang="ko-KR" sz="1200" b="0" i="0" kern="1200" dirty="0">
                <a:solidFill>
                  <a:schemeClr val="tx1"/>
                </a:solidFill>
                <a:effectLst/>
                <a:latin typeface="Arial" charset="0"/>
                <a:ea typeface="+mn-ea"/>
                <a:cs typeface="+mn-cs"/>
              </a:rPr>
              <a:t>. 17</a:t>
            </a:r>
            <a:r>
              <a:rPr lang="ko-KR" altLang="en-US" sz="1200" b="0" i="0" kern="1200" dirty="0">
                <a:solidFill>
                  <a:schemeClr val="tx1"/>
                </a:solidFill>
                <a:effectLst/>
                <a:latin typeface="Arial" charset="0"/>
                <a:ea typeface="+mn-ea"/>
                <a:cs typeface="+mn-cs"/>
              </a:rPr>
              <a:t>개의 자릿수 중 </a:t>
            </a:r>
            <a:r>
              <a:rPr lang="en-US" altLang="ko-KR" sz="1200" b="0" i="0" kern="1200" dirty="0">
                <a:solidFill>
                  <a:schemeClr val="tx1"/>
                </a:solidFill>
                <a:effectLst/>
                <a:latin typeface="Arial" charset="0"/>
                <a:ea typeface="+mn-ea"/>
                <a:cs typeface="+mn-cs"/>
              </a:rPr>
              <a:t>3</a:t>
            </a:r>
            <a:r>
              <a:rPr lang="ko-KR" altLang="en-US" sz="1200" b="0" i="0" kern="1200" dirty="0">
                <a:solidFill>
                  <a:schemeClr val="tx1"/>
                </a:solidFill>
                <a:effectLst/>
                <a:latin typeface="Arial" charset="0"/>
                <a:ea typeface="+mn-ea"/>
                <a:cs typeface="+mn-cs"/>
              </a:rPr>
              <a:t>번째에서 </a:t>
            </a:r>
            <a:r>
              <a:rPr lang="en-US" altLang="ko-KR" sz="1200" b="0" i="0" kern="1200" dirty="0">
                <a:solidFill>
                  <a:schemeClr val="tx1"/>
                </a:solidFill>
                <a:effectLst/>
                <a:latin typeface="Arial" charset="0"/>
                <a:ea typeface="+mn-ea"/>
                <a:cs typeface="+mn-cs"/>
              </a:rPr>
              <a:t>9</a:t>
            </a:r>
            <a:r>
              <a:rPr lang="ko-KR" altLang="en-US" sz="1200" b="0" i="0" kern="1200" dirty="0">
                <a:solidFill>
                  <a:schemeClr val="tx1"/>
                </a:solidFill>
                <a:effectLst/>
                <a:latin typeface="Arial" charset="0"/>
                <a:ea typeface="+mn-ea"/>
                <a:cs typeface="+mn-cs"/>
              </a:rPr>
              <a:t>번째까지는 제작사 자체적으로 설정된 부호와 약속에 의한 의미를 담고 있지만</a:t>
            </a:r>
            <a:r>
              <a:rPr lang="en-US" altLang="ko-KR" sz="1200" b="0" i="0" kern="1200" dirty="0">
                <a:solidFill>
                  <a:schemeClr val="tx1"/>
                </a:solidFill>
                <a:effectLst/>
                <a:latin typeface="Arial" charset="0"/>
                <a:ea typeface="+mn-ea"/>
                <a:cs typeface="+mn-cs"/>
              </a:rPr>
              <a:t>, 1, 2, 10, 12∼17</a:t>
            </a:r>
            <a:r>
              <a:rPr lang="ko-KR" altLang="en-US" sz="1200" b="0" i="0" kern="1200" dirty="0">
                <a:solidFill>
                  <a:schemeClr val="tx1"/>
                </a:solidFill>
                <a:effectLst/>
                <a:latin typeface="Arial" charset="0"/>
                <a:ea typeface="+mn-ea"/>
                <a:cs typeface="+mn-cs"/>
              </a:rPr>
              <a:t>번째 자리는 어느 회사이건 동일하다</a:t>
            </a:r>
            <a:r>
              <a:rPr lang="en-US" altLang="ko-KR" sz="1200" b="0" i="0" kern="1200" dirty="0">
                <a:solidFill>
                  <a:schemeClr val="tx1"/>
                </a:solidFill>
                <a:effectLst/>
                <a:latin typeface="Arial" charset="0"/>
                <a:ea typeface="+mn-ea"/>
                <a:cs typeface="+mn-cs"/>
              </a:rPr>
              <a:t>. 1</a:t>
            </a:r>
            <a:r>
              <a:rPr lang="ko-KR" altLang="en-US" sz="1200" b="0" i="0" kern="1200" dirty="0">
                <a:solidFill>
                  <a:schemeClr val="tx1"/>
                </a:solidFill>
                <a:effectLst/>
                <a:latin typeface="Arial" charset="0"/>
                <a:ea typeface="+mn-ea"/>
                <a:cs typeface="+mn-cs"/>
              </a:rPr>
              <a:t>번째는 </a:t>
            </a:r>
            <a:r>
              <a:rPr lang="ko-KR" altLang="en-US" sz="1200" b="1" i="0" u="sng" kern="1200" dirty="0">
                <a:solidFill>
                  <a:schemeClr val="tx1"/>
                </a:solidFill>
                <a:effectLst/>
                <a:latin typeface="Arial" charset="0"/>
                <a:ea typeface="+mn-ea"/>
                <a:cs typeface="+mn-cs"/>
              </a:rPr>
              <a:t>국가</a:t>
            </a:r>
            <a:r>
              <a:rPr lang="en-US" altLang="ko-KR" sz="1200" b="0" i="0" kern="1200" dirty="0">
                <a:solidFill>
                  <a:schemeClr val="tx1"/>
                </a:solidFill>
                <a:effectLst/>
                <a:latin typeface="Arial" charset="0"/>
                <a:ea typeface="+mn-ea"/>
                <a:cs typeface="+mn-cs"/>
              </a:rPr>
              <a:t>, 2</a:t>
            </a:r>
            <a:r>
              <a:rPr lang="ko-KR" altLang="en-US" sz="1200" b="0" i="0" kern="1200" dirty="0">
                <a:solidFill>
                  <a:schemeClr val="tx1"/>
                </a:solidFill>
                <a:effectLst/>
                <a:latin typeface="Arial" charset="0"/>
                <a:ea typeface="+mn-ea"/>
                <a:cs typeface="+mn-cs"/>
              </a:rPr>
              <a:t>번째는 </a:t>
            </a:r>
            <a:r>
              <a:rPr lang="ko-KR" altLang="en-US" sz="1200" b="1" i="0" u="sng" kern="1200" dirty="0">
                <a:solidFill>
                  <a:schemeClr val="tx1"/>
                </a:solidFill>
                <a:effectLst/>
                <a:latin typeface="Arial" charset="0"/>
                <a:ea typeface="+mn-ea"/>
                <a:cs typeface="+mn-cs"/>
              </a:rPr>
              <a:t>제작사</a:t>
            </a:r>
            <a:r>
              <a:rPr lang="en-US" altLang="ko-KR" sz="1200" b="0" i="0" kern="1200" dirty="0">
                <a:solidFill>
                  <a:schemeClr val="tx1"/>
                </a:solidFill>
                <a:effectLst/>
                <a:latin typeface="Arial" charset="0"/>
                <a:ea typeface="+mn-ea"/>
                <a:cs typeface="+mn-cs"/>
              </a:rPr>
              <a:t>, 10</a:t>
            </a:r>
            <a:r>
              <a:rPr lang="ko-KR" altLang="en-US" sz="1200" b="0" i="0" kern="1200" dirty="0">
                <a:solidFill>
                  <a:schemeClr val="tx1"/>
                </a:solidFill>
                <a:effectLst/>
                <a:latin typeface="Arial" charset="0"/>
                <a:ea typeface="+mn-ea"/>
                <a:cs typeface="+mn-cs"/>
              </a:rPr>
              <a:t>번째는 제작 </a:t>
            </a:r>
            <a:r>
              <a:rPr lang="ko-KR" altLang="en-US" sz="1200" b="1" i="0" u="sng" kern="1200" dirty="0">
                <a:solidFill>
                  <a:schemeClr val="tx1"/>
                </a:solidFill>
                <a:effectLst/>
                <a:latin typeface="Arial" charset="0"/>
                <a:ea typeface="+mn-ea"/>
                <a:cs typeface="+mn-cs"/>
              </a:rPr>
              <a:t>연도</a:t>
            </a:r>
            <a:r>
              <a:rPr lang="en-US" altLang="ko-KR" sz="1200" b="0" i="0" kern="1200" dirty="0">
                <a:solidFill>
                  <a:schemeClr val="tx1"/>
                </a:solidFill>
                <a:effectLst/>
                <a:latin typeface="Arial" charset="0"/>
                <a:ea typeface="+mn-ea"/>
                <a:cs typeface="+mn-cs"/>
              </a:rPr>
              <a:t>, 12∼17</a:t>
            </a:r>
            <a:r>
              <a:rPr lang="ko-KR" altLang="en-US" sz="1200" b="0" i="0" kern="1200" dirty="0">
                <a:solidFill>
                  <a:schemeClr val="tx1"/>
                </a:solidFill>
                <a:effectLst/>
                <a:latin typeface="Arial" charset="0"/>
                <a:ea typeface="+mn-ea"/>
                <a:cs typeface="+mn-cs"/>
              </a:rPr>
              <a:t>번째는 제작 </a:t>
            </a:r>
            <a:r>
              <a:rPr lang="ko-KR" altLang="en-US" sz="1200" b="1" i="0" u="sng" kern="1200" dirty="0">
                <a:solidFill>
                  <a:schemeClr val="tx1"/>
                </a:solidFill>
                <a:effectLst/>
                <a:latin typeface="Arial" charset="0"/>
                <a:ea typeface="+mn-ea"/>
                <a:cs typeface="+mn-cs"/>
              </a:rPr>
              <a:t>일련번호</a:t>
            </a:r>
            <a:r>
              <a:rPr lang="ko-KR" altLang="en-US" sz="1200" b="0" i="0" u="sng" kern="1200" dirty="0">
                <a:solidFill>
                  <a:schemeClr val="tx1"/>
                </a:solidFill>
                <a:effectLst/>
                <a:latin typeface="Arial" charset="0"/>
                <a:ea typeface="+mn-ea"/>
                <a:cs typeface="+mn-cs"/>
              </a:rPr>
              <a:t>를</a:t>
            </a:r>
            <a:r>
              <a:rPr lang="ko-KR" altLang="en-US" sz="1200" b="0" i="0" kern="1200" dirty="0">
                <a:solidFill>
                  <a:schemeClr val="tx1"/>
                </a:solidFill>
                <a:effectLst/>
                <a:latin typeface="Arial" charset="0"/>
                <a:ea typeface="+mn-ea"/>
                <a:cs typeface="+mn-cs"/>
              </a:rPr>
              <a:t> 부여하고 있다</a:t>
            </a:r>
            <a:r>
              <a:rPr lang="en-US" altLang="ko-KR" sz="1200" b="0" i="0" kern="1200" dirty="0">
                <a:solidFill>
                  <a:schemeClr val="tx1"/>
                </a:solidFill>
                <a:effectLst/>
                <a:latin typeface="Arial" charset="0"/>
                <a:ea typeface="+mn-ea"/>
                <a:cs typeface="+mn-cs"/>
              </a:rPr>
              <a:t>.</a:t>
            </a:r>
            <a:endParaRPr lang="ko-KR" altLang="en-US" sz="1200" b="0" i="0" kern="1200" dirty="0">
              <a:solidFill>
                <a:schemeClr val="tx1"/>
              </a:solidFill>
              <a:effectLst/>
              <a:latin typeface="Arial" charset="0"/>
              <a:ea typeface="+mn-ea"/>
              <a:cs typeface="+mn-cs"/>
            </a:endParaRPr>
          </a:p>
          <a:p>
            <a:br>
              <a:rPr lang="ko-KR" altLang="en-US" sz="1200" b="0" i="0" kern="1200" dirty="0">
                <a:solidFill>
                  <a:schemeClr val="tx1"/>
                </a:solidFill>
                <a:effectLst/>
                <a:latin typeface="Arial" charset="0"/>
                <a:ea typeface="+mn-ea"/>
                <a:cs typeface="+mn-cs"/>
              </a:rPr>
            </a:br>
            <a:endParaRPr lang="en-US" dirty="0"/>
          </a:p>
        </p:txBody>
      </p:sp>
      <p:sp>
        <p:nvSpPr>
          <p:cNvPr id="79875" name="Slide Number Placeholder 3"/>
          <p:cNvSpPr>
            <a:spLocks noGrp="1"/>
          </p:cNvSpPr>
          <p:nvPr>
            <p:ph type="sldNum" sz="quarter" idx="5"/>
          </p:nvPr>
        </p:nvSpPr>
        <p:spPr>
          <a:noFill/>
        </p:spPr>
        <p:txBody>
          <a:bodyPr/>
          <a:lstStyle/>
          <a:p>
            <a:fld id="{9B6F5B95-0BF0-42BC-B1D3-C1249E69687F}" type="slidenum">
              <a:rPr lang="en-US" smtClean="0">
                <a:cs typeface="Arial" charset="0"/>
              </a:rPr>
              <a:pPr/>
              <a:t>32</a:t>
            </a:fld>
            <a:endParaRPr lang="en-US" dirty="0">
              <a:cs typeface="Arial" charset="0"/>
            </a:endParaRPr>
          </a:p>
        </p:txBody>
      </p:sp>
    </p:spTree>
    <p:extLst>
      <p:ext uri="{BB962C8B-B14F-4D97-AF65-F5344CB8AC3E}">
        <p14:creationId xmlns:p14="http://schemas.microsoft.com/office/powerpoint/2010/main" val="1923371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p:spPr>
        <p:txBody>
          <a:bodyPr/>
          <a:lstStyle/>
          <a:p>
            <a:pPr eaLnBrk="1" hangingPunct="1"/>
            <a:endParaRPr lang="en-US" dirty="0"/>
          </a:p>
        </p:txBody>
      </p:sp>
      <p:sp>
        <p:nvSpPr>
          <p:cNvPr id="81923" name="Slide Number Placeholder 3"/>
          <p:cNvSpPr>
            <a:spLocks noGrp="1"/>
          </p:cNvSpPr>
          <p:nvPr>
            <p:ph type="sldNum" sz="quarter" idx="5"/>
          </p:nvPr>
        </p:nvSpPr>
        <p:spPr>
          <a:noFill/>
        </p:spPr>
        <p:txBody>
          <a:bodyPr/>
          <a:lstStyle/>
          <a:p>
            <a:fld id="{FAEB6C5E-9443-497E-B754-0D9265CDF4BF}" type="slidenum">
              <a:rPr lang="en-US" smtClean="0">
                <a:cs typeface="Arial" charset="0"/>
              </a:rPr>
              <a:pPr/>
              <a:t>33</a:t>
            </a:fld>
            <a:endParaRPr lang="en-US" dirty="0">
              <a:cs typeface="Arial" charset="0"/>
            </a:endParaRPr>
          </a:p>
        </p:txBody>
      </p:sp>
    </p:spTree>
    <p:extLst>
      <p:ext uri="{BB962C8B-B14F-4D97-AF65-F5344CB8AC3E}">
        <p14:creationId xmlns:p14="http://schemas.microsoft.com/office/powerpoint/2010/main" val="3340418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p:spPr>
        <p:txBody>
          <a:bodyPr/>
          <a:lstStyle/>
          <a:p>
            <a:fld id="{FE03F543-BA5D-4918-B46F-6ED521CDA363}" type="slidenum">
              <a:rPr lang="en-US" smtClean="0">
                <a:cs typeface="Arial" charset="0"/>
              </a:rPr>
              <a:pPr/>
              <a:t>34</a:t>
            </a:fld>
            <a:endParaRPr lang="en-US" dirty="0">
              <a:cs typeface="Arial"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1" dirty="0">
                <a:effectLst/>
              </a:rPr>
              <a:t>VIN - Vehicle Identification Number </a:t>
            </a:r>
            <a:r>
              <a:rPr lang="en-US" altLang="ko-KR" sz="1200" b="0" i="0" kern="1200" dirty="0">
                <a:solidFill>
                  <a:schemeClr val="tx1"/>
                </a:solidFill>
                <a:effectLst/>
                <a:latin typeface="Arial" charset="0"/>
                <a:ea typeface="+mn-ea"/>
                <a:cs typeface="+mn-cs"/>
              </a:rPr>
              <a:t>1.</a:t>
            </a:r>
            <a:r>
              <a:rPr lang="ko-KR" altLang="en-US" sz="1200" b="0" i="0" kern="1200" dirty="0">
                <a:solidFill>
                  <a:schemeClr val="tx1"/>
                </a:solidFill>
                <a:effectLst/>
                <a:latin typeface="Arial" charset="0"/>
                <a:ea typeface="+mn-ea"/>
                <a:cs typeface="+mn-cs"/>
              </a:rPr>
              <a:t>자동차 </a:t>
            </a:r>
            <a:r>
              <a:rPr lang="ko-KR" altLang="en-US" sz="1200" b="0" i="0" u="sng" kern="1200" dirty="0">
                <a:solidFill>
                  <a:schemeClr val="tx1"/>
                </a:solidFill>
                <a:effectLst/>
                <a:latin typeface="Arial" charset="0"/>
                <a:ea typeface="+mn-ea"/>
                <a:cs typeface="+mn-cs"/>
              </a:rPr>
              <a:t>차대 번호</a:t>
            </a:r>
            <a:endParaRPr lang="en-US" altLang="ko-KR" sz="1200" b="0" i="0" u="sng" kern="1200" dirty="0">
              <a:solidFill>
                <a:schemeClr val="tx1"/>
              </a:solidFill>
              <a:effectLst/>
              <a:latin typeface="Arial" charset="0"/>
              <a:ea typeface="+mn-ea"/>
              <a:cs typeface="+mn-cs"/>
            </a:endParaRPr>
          </a:p>
          <a:p>
            <a:pPr eaLnBrk="1" hangingPunct="1"/>
            <a:endParaRPr lang="en-US" dirty="0"/>
          </a:p>
        </p:txBody>
      </p:sp>
    </p:spTree>
    <p:extLst>
      <p:ext uri="{BB962C8B-B14F-4D97-AF65-F5344CB8AC3E}">
        <p14:creationId xmlns:p14="http://schemas.microsoft.com/office/powerpoint/2010/main" val="4096859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To avoid such situations, some people interpret the definition of weak entity more </a:t>
            </a:r>
            <a:r>
              <a:rPr lang="en-US" altLang="ko-KR" sz="1200" b="0" i="0" u="sng" strike="noStrike" kern="1200" baseline="0" dirty="0">
                <a:solidFill>
                  <a:schemeClr val="tx1"/>
                </a:solidFill>
                <a:latin typeface="Arial" charset="0"/>
                <a:ea typeface="+mn-ea"/>
                <a:cs typeface="+mn-cs"/>
              </a:rPr>
              <a:t>narrowly</a:t>
            </a:r>
            <a:r>
              <a:rPr lang="en-US" altLang="ko-KR" sz="1200" b="0" i="0" u="none" strike="noStrike" kern="1200" baseline="0" dirty="0">
                <a:solidFill>
                  <a:schemeClr val="tx1"/>
                </a:solidFill>
                <a:latin typeface="Arial" charset="0"/>
                <a:ea typeface="+mn-ea"/>
                <a:cs typeface="+mn-cs"/>
              </a:rPr>
              <a:t>. They say that to be a weak entity an entity must </a:t>
            </a:r>
            <a:r>
              <a:rPr lang="en-US" altLang="ko-KR" sz="1200" b="0" i="0" u="sng" strike="noStrike" kern="1200" baseline="0" dirty="0">
                <a:solidFill>
                  <a:schemeClr val="tx1"/>
                </a:solidFill>
                <a:latin typeface="Arial" charset="0"/>
                <a:ea typeface="+mn-ea"/>
                <a:cs typeface="+mn-cs"/>
              </a:rPr>
              <a:t>logically</a:t>
            </a:r>
            <a:r>
              <a:rPr lang="en-US" altLang="ko-KR" sz="1200" b="0" i="0" u="none" strike="noStrike" kern="1200" baseline="0" dirty="0">
                <a:solidFill>
                  <a:schemeClr val="tx1"/>
                </a:solidFill>
                <a:latin typeface="Arial" charset="0"/>
                <a:ea typeface="+mn-ea"/>
                <a:cs typeface="+mn-cs"/>
              </a:rPr>
              <a:t> depend on another entity.</a:t>
            </a:r>
          </a:p>
          <a:p>
            <a:r>
              <a:rPr lang="en-US" altLang="ko-KR" sz="1200" b="0" i="0" u="none" strike="noStrike" kern="1200" baseline="0" dirty="0">
                <a:solidFill>
                  <a:schemeClr val="tx1"/>
                </a:solidFill>
                <a:latin typeface="Arial" charset="0"/>
                <a:ea typeface="+mn-ea"/>
                <a:cs typeface="+mn-cs"/>
              </a:rPr>
              <a:t>Although you might state that an ORDER must have a SALESPERSON, it does </a:t>
            </a:r>
            <a:r>
              <a:rPr lang="en-US" altLang="ko-KR" sz="1200" b="0" i="0" u="sng" strike="noStrike" kern="1200" baseline="0" dirty="0">
                <a:solidFill>
                  <a:schemeClr val="tx1"/>
                </a:solidFill>
                <a:latin typeface="Arial" charset="0"/>
                <a:ea typeface="+mn-ea"/>
                <a:cs typeface="+mn-cs"/>
              </a:rPr>
              <a:t>not</a:t>
            </a:r>
            <a:r>
              <a:rPr lang="en-US" altLang="ko-KR" sz="1200" b="0" i="0" u="none" strike="noStrike" kern="1200" baseline="0" dirty="0">
                <a:solidFill>
                  <a:schemeClr val="tx1"/>
                </a:solidFill>
                <a:latin typeface="Arial" charset="0"/>
                <a:ea typeface="+mn-ea"/>
                <a:cs typeface="+mn-cs"/>
              </a:rPr>
              <a:t> necessarily require one for its existence. (The ORDER could be a </a:t>
            </a:r>
            <a:r>
              <a:rPr lang="en-US" altLang="ko-KR" sz="1200" b="0" i="0" u="sng" strike="noStrike" kern="1200" baseline="0" dirty="0">
                <a:solidFill>
                  <a:schemeClr val="tx1"/>
                </a:solidFill>
                <a:latin typeface="Arial" charset="0"/>
                <a:ea typeface="+mn-ea"/>
                <a:cs typeface="+mn-cs"/>
              </a:rPr>
              <a:t>cash</a:t>
            </a:r>
            <a:r>
              <a:rPr lang="en-US" altLang="ko-KR" sz="1200" b="0" i="0" u="none" strike="noStrike" kern="1200" baseline="0" dirty="0">
                <a:solidFill>
                  <a:schemeClr val="tx1"/>
                </a:solidFill>
                <a:latin typeface="Arial" charset="0"/>
                <a:ea typeface="+mn-ea"/>
                <a:cs typeface="+mn-cs"/>
              </a:rPr>
              <a:t> sale in which the salesperson is not recorded.) Hence, the minimum cardinality of </a:t>
            </a:r>
            <a:r>
              <a:rPr lang="en-US" altLang="ko-KR" sz="1200" b="0" i="0" u="sng" strike="noStrike" kern="1200" baseline="0" dirty="0">
                <a:solidFill>
                  <a:schemeClr val="tx1"/>
                </a:solidFill>
                <a:latin typeface="Arial" charset="0"/>
                <a:ea typeface="+mn-ea"/>
                <a:cs typeface="+mn-cs"/>
              </a:rPr>
              <a:t>one</a:t>
            </a:r>
            <a:r>
              <a:rPr lang="en-US" altLang="ko-KR" sz="1200" b="0" i="0" u="none" strike="noStrike" kern="1200" baseline="0" dirty="0">
                <a:solidFill>
                  <a:schemeClr val="tx1"/>
                </a:solidFill>
                <a:latin typeface="Arial" charset="0"/>
                <a:ea typeface="+mn-ea"/>
                <a:cs typeface="+mn-cs"/>
              </a:rPr>
              <a:t> arises from a </a:t>
            </a:r>
            <a:r>
              <a:rPr lang="en-US" altLang="ko-KR" sz="1200" b="0" i="0" u="sng" strike="noStrike" kern="1200" baseline="0" dirty="0">
                <a:solidFill>
                  <a:schemeClr val="tx1"/>
                </a:solidFill>
                <a:latin typeface="Arial" charset="0"/>
                <a:ea typeface="+mn-ea"/>
                <a:cs typeface="+mn-cs"/>
              </a:rPr>
              <a:t>business rule</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not</a:t>
            </a:r>
            <a:r>
              <a:rPr lang="en-US" altLang="ko-KR" sz="1200" b="0" i="0" u="none" strike="noStrike" kern="1200" baseline="0" dirty="0">
                <a:solidFill>
                  <a:schemeClr val="tx1"/>
                </a:solidFill>
                <a:latin typeface="Arial" charset="0"/>
                <a:ea typeface="+mn-ea"/>
                <a:cs typeface="+mn-cs"/>
              </a:rPr>
              <a:t> from </a:t>
            </a:r>
            <a:r>
              <a:rPr lang="en-US" altLang="ko-KR" sz="1200" b="0" i="0" u="sng" strike="noStrike" kern="1200" baseline="0" dirty="0">
                <a:solidFill>
                  <a:schemeClr val="tx1"/>
                </a:solidFill>
                <a:latin typeface="Arial" charset="0"/>
                <a:ea typeface="+mn-ea"/>
                <a:cs typeface="+mn-cs"/>
              </a:rPr>
              <a:t>logical</a:t>
            </a:r>
            <a:r>
              <a:rPr lang="en-US" altLang="ko-KR" sz="1200" b="0" i="0" u="none" strike="noStrike" kern="1200" baseline="0" dirty="0">
                <a:solidFill>
                  <a:schemeClr val="tx1"/>
                </a:solidFill>
                <a:latin typeface="Arial" charset="0"/>
                <a:ea typeface="+mn-ea"/>
                <a:cs typeface="+mn-cs"/>
              </a:rPr>
              <a:t> necessity. Thus, ORDER requires a SALESPERSON but is not existence-dependent on it. Therefore, ORDER is a strong entity.</a:t>
            </a:r>
          </a:p>
          <a:p>
            <a:endParaRPr lang="en-US"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In this text, we define a </a:t>
            </a:r>
            <a:r>
              <a:rPr lang="en-US" altLang="ko-KR" sz="1200" b="1" i="0" u="none" strike="noStrike" kern="1200" baseline="0" dirty="0">
                <a:solidFill>
                  <a:schemeClr val="tx1"/>
                </a:solidFill>
                <a:latin typeface="Arial" charset="0"/>
                <a:ea typeface="+mn-ea"/>
                <a:cs typeface="+mn-cs"/>
              </a:rPr>
              <a:t>weak entity </a:t>
            </a:r>
            <a:r>
              <a:rPr lang="en-US" altLang="ko-KR" sz="1200" b="0" i="0" u="none" strike="noStrike" kern="1200" baseline="0" dirty="0">
                <a:solidFill>
                  <a:schemeClr val="tx1"/>
                </a:solidFill>
                <a:latin typeface="Arial" charset="0"/>
                <a:ea typeface="+mn-ea"/>
                <a:cs typeface="+mn-cs"/>
              </a:rPr>
              <a:t>as an entity that </a:t>
            </a:r>
            <a:r>
              <a:rPr lang="en-US" altLang="ko-KR" sz="1200" b="0" i="0" u="sng" strike="noStrike" kern="1200" baseline="0" dirty="0">
                <a:solidFill>
                  <a:schemeClr val="tx1"/>
                </a:solidFill>
                <a:latin typeface="Arial" charset="0"/>
                <a:ea typeface="+mn-ea"/>
                <a:cs typeface="+mn-cs"/>
              </a:rPr>
              <a:t>logically</a:t>
            </a:r>
            <a:r>
              <a:rPr lang="en-US" altLang="ko-KR" sz="1200" b="0" i="0" u="none" strike="noStrike" kern="1200" baseline="0" dirty="0">
                <a:solidFill>
                  <a:schemeClr val="tx1"/>
                </a:solidFill>
                <a:latin typeface="Arial" charset="0"/>
                <a:ea typeface="+mn-ea"/>
                <a:cs typeface="+mn-cs"/>
              </a:rPr>
              <a:t> depends on another entity. Hence, not all entities that have a minimum cardinality of one in relation to another entity are weak. </a:t>
            </a:r>
            <a:r>
              <a:rPr lang="en-US" altLang="ko-KR" sz="1200" b="0" i="0" u="sng" strike="noStrike" kern="1200" baseline="0" dirty="0">
                <a:solidFill>
                  <a:schemeClr val="tx1"/>
                </a:solidFill>
                <a:latin typeface="Arial" charset="0"/>
                <a:ea typeface="+mn-ea"/>
                <a:cs typeface="+mn-cs"/>
              </a:rPr>
              <a:t>Only</a:t>
            </a:r>
            <a:r>
              <a:rPr lang="en-US" altLang="ko-KR" sz="1200" b="0" i="0" u="none" strike="noStrike" kern="1200" baseline="0" dirty="0">
                <a:solidFill>
                  <a:schemeClr val="tx1"/>
                </a:solidFill>
                <a:latin typeface="Arial" charset="0"/>
                <a:ea typeface="+mn-ea"/>
                <a:cs typeface="+mn-cs"/>
              </a:rPr>
              <a:t> those that are logically dependent are weak. </a:t>
            </a:r>
          </a:p>
          <a:p>
            <a:endParaRPr lang="en-US" sz="1200" b="0" i="0" u="none" strike="noStrike" kern="1200" baseline="0" dirty="0">
              <a:solidFill>
                <a:schemeClr val="tx1"/>
              </a:solidFill>
              <a:latin typeface="Arial" charset="0"/>
              <a:ea typeface="+mn-ea"/>
              <a:cs typeface="+mn-cs"/>
            </a:endParaRPr>
          </a:p>
          <a:p>
            <a:r>
              <a:rPr lang="en-US" altLang="ko-KR" sz="1200" b="1" i="0" kern="1200" dirty="0" err="1">
                <a:solidFill>
                  <a:schemeClr val="tx1"/>
                </a:solidFill>
                <a:effectLst/>
                <a:latin typeface="Arial" charset="0"/>
                <a:ea typeface="+mn-ea"/>
                <a:cs typeface="+mn-cs"/>
              </a:rPr>
              <a:t>gen·er·ic</a:t>
            </a:r>
            <a:r>
              <a:rPr lang="en-US" altLang="ko-KR" sz="1200" b="1"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1. </a:t>
            </a:r>
            <a:r>
              <a:rPr lang="ko-KR" altLang="en-US" sz="1200" b="0" i="0" kern="1200" dirty="0">
                <a:solidFill>
                  <a:schemeClr val="tx1"/>
                </a:solidFill>
                <a:effectLst/>
                <a:latin typeface="Arial" charset="0"/>
                <a:ea typeface="+mn-ea"/>
                <a:cs typeface="+mn-cs"/>
              </a:rPr>
              <a:t>포괄적인</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총칭의 </a:t>
            </a:r>
            <a:r>
              <a:rPr lang="en-US" altLang="ko-KR" sz="1200" b="0" i="0" kern="1200" dirty="0">
                <a:solidFill>
                  <a:schemeClr val="tx1"/>
                </a:solidFill>
                <a:effectLst/>
                <a:latin typeface="Arial" charset="0"/>
                <a:ea typeface="+mn-ea"/>
                <a:cs typeface="+mn-cs"/>
              </a:rPr>
              <a:t>2. </a:t>
            </a:r>
            <a:r>
              <a:rPr lang="ko-KR" altLang="en-US" sz="1200" b="0" i="0" kern="1200" dirty="0">
                <a:solidFill>
                  <a:schemeClr val="tx1"/>
                </a:solidFill>
                <a:effectLst/>
                <a:latin typeface="Arial" charset="0"/>
                <a:ea typeface="+mn-ea"/>
                <a:cs typeface="+mn-cs"/>
              </a:rPr>
              <a:t>회사 이름이 </a:t>
            </a:r>
            <a:r>
              <a:rPr lang="ko-KR" altLang="en-US" sz="1200" b="0" i="0" u="sng" kern="1200" dirty="0">
                <a:solidFill>
                  <a:schemeClr val="tx1"/>
                </a:solidFill>
                <a:effectLst/>
                <a:latin typeface="Arial" charset="0"/>
                <a:ea typeface="+mn-ea"/>
                <a:cs typeface="+mn-cs"/>
              </a:rPr>
              <a:t>붙지 않은</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일반 명칭으로 판매되는</a:t>
            </a:r>
            <a:endParaRPr lang="en-US" dirty="0"/>
          </a:p>
        </p:txBody>
      </p:sp>
      <p:sp>
        <p:nvSpPr>
          <p:cNvPr id="86019" name="Slide Number Placeholder 3"/>
          <p:cNvSpPr>
            <a:spLocks noGrp="1"/>
          </p:cNvSpPr>
          <p:nvPr>
            <p:ph type="sldNum" sz="quarter" idx="5"/>
          </p:nvPr>
        </p:nvSpPr>
        <p:spPr>
          <a:noFill/>
        </p:spPr>
        <p:txBody>
          <a:bodyPr/>
          <a:lstStyle/>
          <a:p>
            <a:fld id="{E1AF587C-5CC5-4991-8496-385138AD6EBC}" type="slidenum">
              <a:rPr lang="en-US" smtClean="0">
                <a:cs typeface="Arial" charset="0"/>
              </a:rPr>
              <a:pPr/>
              <a:t>35</a:t>
            </a:fld>
            <a:endParaRPr lang="en-US" dirty="0">
              <a:cs typeface="Arial" charset="0"/>
            </a:endParaRPr>
          </a:p>
        </p:txBody>
      </p:sp>
    </p:spTree>
    <p:extLst>
      <p:ext uri="{BB962C8B-B14F-4D97-AF65-F5344CB8AC3E}">
        <p14:creationId xmlns:p14="http://schemas.microsoft.com/office/powerpoint/2010/main" val="3163256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r>
              <a:rPr lang="en-US" altLang="ko-KR" sz="1200" b="1" dirty="0"/>
              <a:t>Associative </a:t>
            </a:r>
            <a:r>
              <a:rPr lang="en-US" altLang="ko-KR" sz="1200" b="0" i="0" kern="1200" dirty="0">
                <a:solidFill>
                  <a:schemeClr val="tx1"/>
                </a:solidFill>
                <a:effectLst/>
                <a:latin typeface="Arial" charset="0"/>
                <a:ea typeface="+mn-ea"/>
                <a:cs typeface="+mn-cs"/>
              </a:rPr>
              <a:t>[ </a:t>
            </a:r>
            <a:r>
              <a:rPr lang="en-US" altLang="ko-KR" sz="1200" b="0" i="0" kern="1200" dirty="0" err="1">
                <a:solidFill>
                  <a:schemeClr val="tx1"/>
                </a:solidFill>
                <a:effectLst/>
                <a:latin typeface="Arial" charset="0"/>
                <a:ea typeface="+mn-ea"/>
                <a:cs typeface="+mn-cs"/>
              </a:rPr>
              <a:t>ə</a:t>
            </a:r>
            <a:r>
              <a:rPr lang="en-US" altLang="ko-KR" sz="1200" b="0" i="0" kern="1200" baseline="30000" dirty="0" err="1">
                <a:solidFill>
                  <a:schemeClr val="tx1"/>
                </a:solidFill>
                <a:effectLst/>
                <a:latin typeface="Arial" charset="0"/>
                <a:ea typeface="+mn-ea"/>
                <a:cs typeface="+mn-cs"/>
              </a:rPr>
              <a:t>|</a:t>
            </a:r>
            <a:r>
              <a:rPr lang="en-US" altLang="ko-KR" sz="1200" b="0" i="0" kern="1200" dirty="0" err="1">
                <a:solidFill>
                  <a:schemeClr val="tx1"/>
                </a:solidFill>
                <a:effectLst/>
                <a:latin typeface="Arial" charset="0"/>
                <a:ea typeface="+mn-ea"/>
                <a:cs typeface="+mn-cs"/>
              </a:rPr>
              <a:t>soʊʃiətɪv</a:t>
            </a:r>
            <a:r>
              <a:rPr lang="en-US" altLang="ko-KR" sz="1200" b="0" i="0" kern="1200" dirty="0">
                <a:solidFill>
                  <a:schemeClr val="tx1"/>
                </a:solidFill>
                <a:effectLst/>
                <a:latin typeface="Arial" charset="0"/>
                <a:ea typeface="+mn-ea"/>
                <a:cs typeface="+mn-cs"/>
              </a:rPr>
              <a:t> ] </a:t>
            </a:r>
            <a:r>
              <a:rPr lang="ko-KR" altLang="ko-KR" sz="1200" b="0" i="0" kern="1200" dirty="0">
                <a:solidFill>
                  <a:schemeClr val="tx1"/>
                </a:solidFill>
                <a:effectLst/>
                <a:latin typeface="Arial" charset="0"/>
                <a:ea typeface="+mn-ea"/>
                <a:cs typeface="+mn-cs"/>
              </a:rPr>
              <a:t>1.</a:t>
            </a:r>
            <a:r>
              <a:rPr lang="en-US" altLang="ko-KR" sz="1200" b="0" i="0" kern="1200" dirty="0">
                <a:solidFill>
                  <a:schemeClr val="tx1"/>
                </a:solidFill>
                <a:effectLst/>
                <a:latin typeface="Arial" charset="0"/>
                <a:ea typeface="+mn-ea"/>
                <a:cs typeface="+mn-cs"/>
              </a:rPr>
              <a:t> </a:t>
            </a:r>
            <a:r>
              <a:rPr lang="ko-KR" altLang="ko-KR" sz="1200" b="0" i="0" kern="1200" dirty="0">
                <a:solidFill>
                  <a:schemeClr val="tx1"/>
                </a:solidFill>
                <a:effectLst/>
                <a:latin typeface="Arial" charset="0"/>
                <a:ea typeface="+mn-ea"/>
                <a:cs typeface="+mn-cs"/>
              </a:rPr>
              <a:t>연합의; 조합의; 연상의</a:t>
            </a:r>
            <a:r>
              <a:rPr lang="en-US" altLang="ko-KR" sz="1200" b="0" i="0" kern="1200" dirty="0">
                <a:solidFill>
                  <a:schemeClr val="tx1"/>
                </a:solidFill>
                <a:effectLst/>
                <a:latin typeface="Arial" charset="0"/>
                <a:ea typeface="+mn-ea"/>
                <a:cs typeface="+mn-cs"/>
              </a:rPr>
              <a:t> </a:t>
            </a:r>
            <a:r>
              <a:rPr lang="ko-KR" altLang="ko-KR" sz="1200" b="0" i="0" kern="1200" dirty="0">
                <a:solidFill>
                  <a:schemeClr val="tx1"/>
                </a:solidFill>
                <a:effectLst/>
                <a:latin typeface="Arial" charset="0"/>
                <a:ea typeface="+mn-ea"/>
                <a:cs typeface="+mn-cs"/>
              </a:rPr>
              <a:t>2.</a:t>
            </a:r>
            <a:r>
              <a:rPr lang="en-US" altLang="ko-KR" sz="1200" b="0" i="0" kern="1200" dirty="0">
                <a:solidFill>
                  <a:schemeClr val="tx1"/>
                </a:solidFill>
                <a:effectLst/>
                <a:latin typeface="Arial" charset="0"/>
                <a:ea typeface="+mn-ea"/>
                <a:cs typeface="+mn-cs"/>
              </a:rPr>
              <a:t> </a:t>
            </a:r>
            <a:r>
              <a:rPr lang="ko-KR" altLang="ko-KR" sz="1200" b="0" i="0" kern="1200" dirty="0">
                <a:solidFill>
                  <a:schemeClr val="tx1"/>
                </a:solidFill>
                <a:effectLst/>
                <a:latin typeface="Arial" charset="0"/>
                <a:ea typeface="+mn-ea"/>
                <a:cs typeface="+mn-cs"/>
              </a:rPr>
              <a:t>결합[연합, 연상]하기 쉬운</a:t>
            </a:r>
          </a:p>
          <a:p>
            <a:pPr eaLnBrk="1" hangingPunct="1"/>
            <a:br>
              <a:rPr lang="en-US" altLang="ko-KR" sz="1200" b="0" i="0" kern="1200" dirty="0">
                <a:solidFill>
                  <a:schemeClr val="tx1"/>
                </a:solidFill>
                <a:effectLst/>
                <a:latin typeface="Arial" charset="0"/>
                <a:ea typeface="+mn-ea"/>
                <a:cs typeface="+mn-cs"/>
              </a:rPr>
            </a:br>
            <a:endParaRPr lang="en-US" dirty="0"/>
          </a:p>
        </p:txBody>
      </p:sp>
      <p:sp>
        <p:nvSpPr>
          <p:cNvPr id="88067" name="Slide Number Placeholder 3"/>
          <p:cNvSpPr>
            <a:spLocks noGrp="1"/>
          </p:cNvSpPr>
          <p:nvPr>
            <p:ph type="sldNum" sz="quarter" idx="5"/>
          </p:nvPr>
        </p:nvSpPr>
        <p:spPr>
          <a:noFill/>
        </p:spPr>
        <p:txBody>
          <a:bodyPr/>
          <a:lstStyle/>
          <a:p>
            <a:fld id="{E39BAC92-116D-47BE-94AC-CDC313966E32}" type="slidenum">
              <a:rPr lang="en-US" smtClean="0">
                <a:cs typeface="Arial" charset="0"/>
              </a:rPr>
              <a:pPr/>
              <a:t>36</a:t>
            </a:fld>
            <a:endParaRPr lang="en-US" dirty="0">
              <a:cs typeface="Arial" charset="0"/>
            </a:endParaRPr>
          </a:p>
        </p:txBody>
      </p:sp>
    </p:spTree>
    <p:extLst>
      <p:ext uri="{BB962C8B-B14F-4D97-AF65-F5344CB8AC3E}">
        <p14:creationId xmlns:p14="http://schemas.microsoft.com/office/powerpoint/2010/main" val="1731685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a:p>
        </p:txBody>
      </p:sp>
      <p:sp>
        <p:nvSpPr>
          <p:cNvPr id="88067" name="Slide Number Placeholder 3"/>
          <p:cNvSpPr>
            <a:spLocks noGrp="1"/>
          </p:cNvSpPr>
          <p:nvPr>
            <p:ph type="sldNum" sz="quarter" idx="5"/>
          </p:nvPr>
        </p:nvSpPr>
        <p:spPr>
          <a:noFill/>
        </p:spPr>
        <p:txBody>
          <a:bodyPr/>
          <a:lstStyle/>
          <a:p>
            <a:fld id="{E39BAC92-116D-47BE-94AC-CDC313966E32}" type="slidenum">
              <a:rPr lang="en-US" smtClean="0">
                <a:cs typeface="Arial" charset="0"/>
              </a:rPr>
              <a:pPr/>
              <a:t>37</a:t>
            </a:fld>
            <a:endParaRPr lang="en-US" dirty="0">
              <a:cs typeface="Arial" charset="0"/>
            </a:endParaRPr>
          </a:p>
        </p:txBody>
      </p:sp>
    </p:spTree>
    <p:extLst>
      <p:ext uri="{BB962C8B-B14F-4D97-AF65-F5344CB8AC3E}">
        <p14:creationId xmlns:p14="http://schemas.microsoft.com/office/powerpoint/2010/main" val="2089557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algn="l"/>
            <a:r>
              <a:rPr lang="en-US" altLang="ko-KR" sz="1800" b="0" i="0" u="none" strike="noStrike" baseline="0" dirty="0">
                <a:latin typeface="SimonciniGaramondStd"/>
              </a:rPr>
              <a:t>As illustrated in Figure 4-14, in our E-R models we use a </a:t>
            </a:r>
            <a:r>
              <a:rPr lang="en-US" altLang="ko-KR" sz="1800" b="1" i="0" u="sng" strike="noStrike" baseline="0" dirty="0">
                <a:latin typeface="SimonciniGaramondStd"/>
              </a:rPr>
              <a:t>circle</a:t>
            </a:r>
            <a:r>
              <a:rPr lang="en-US" altLang="ko-KR" sz="1800" b="0" i="0" u="none" strike="noStrike" baseline="0" dirty="0">
                <a:latin typeface="SimonciniGaramondStd"/>
              </a:rPr>
              <a:t> with a </a:t>
            </a:r>
            <a:r>
              <a:rPr lang="en-US" altLang="ko-KR" sz="1800" b="1" i="0" u="sng" strike="noStrike" baseline="0" dirty="0">
                <a:latin typeface="SimonciniGaramondStd"/>
              </a:rPr>
              <a:t>line</a:t>
            </a:r>
            <a:r>
              <a:rPr lang="en-US" altLang="ko-KR" sz="1800" b="0" i="0" u="none" strike="noStrike" baseline="0" dirty="0">
                <a:latin typeface="SimonciniGaramondStd"/>
              </a:rPr>
              <a:t> under it as a subtype symbol to indicate a supertype/subtype relationship. Think of this </a:t>
            </a:r>
            <a:r>
              <a:rPr lang="en-US" altLang="ko-KR" sz="1800" b="1" i="0" u="sng" strike="noStrike" baseline="0" dirty="0">
                <a:latin typeface="SimonciniGaramondStd"/>
              </a:rPr>
              <a:t>as</a:t>
            </a:r>
            <a:r>
              <a:rPr lang="en-US" altLang="ko-KR" sz="1800" b="0" i="0" u="none" strike="noStrike" baseline="0" dirty="0">
                <a:latin typeface="SimonciniGaramondStd"/>
              </a:rPr>
              <a:t> a symbol for an </a:t>
            </a:r>
            <a:r>
              <a:rPr lang="en-US" altLang="ko-KR" sz="1800" b="1" i="0" u="sng" strike="noStrike" baseline="0" dirty="0">
                <a:latin typeface="SimonciniGaramondStd"/>
              </a:rPr>
              <a:t>optional</a:t>
            </a:r>
            <a:r>
              <a:rPr lang="en-US" altLang="ko-KR" sz="1800" b="0" i="0" u="none" strike="noStrike" baseline="0" dirty="0">
                <a:latin typeface="SimonciniGaramondStd"/>
              </a:rPr>
              <a:t> (the circle) </a:t>
            </a:r>
            <a:r>
              <a:rPr lang="en-US" altLang="ko-KR" sz="1800" b="1" i="0" u="sng" strike="noStrike" baseline="0" dirty="0">
                <a:latin typeface="SimonciniGaramondStd"/>
              </a:rPr>
              <a:t>1:1</a:t>
            </a:r>
            <a:r>
              <a:rPr lang="en-US" altLang="ko-KR" sz="1800" b="0" i="0" u="none" strike="noStrike" baseline="0" dirty="0">
                <a:latin typeface="SimonciniGaramondStd"/>
              </a:rPr>
              <a:t> (the line) relationship.</a:t>
            </a:r>
            <a:endParaRPr lang="en-US" dirty="0"/>
          </a:p>
        </p:txBody>
      </p:sp>
      <p:sp>
        <p:nvSpPr>
          <p:cNvPr id="88067" name="Slide Number Placeholder 3"/>
          <p:cNvSpPr>
            <a:spLocks noGrp="1"/>
          </p:cNvSpPr>
          <p:nvPr>
            <p:ph type="sldNum" sz="quarter" idx="5"/>
          </p:nvPr>
        </p:nvSpPr>
        <p:spPr>
          <a:noFill/>
        </p:spPr>
        <p:txBody>
          <a:bodyPr/>
          <a:lstStyle/>
          <a:p>
            <a:fld id="{E39BAC92-116D-47BE-94AC-CDC313966E32}" type="slidenum">
              <a:rPr lang="en-US" smtClean="0">
                <a:cs typeface="Arial" charset="0"/>
              </a:rPr>
              <a:pPr/>
              <a:t>38</a:t>
            </a:fld>
            <a:endParaRPr lang="en-US" dirty="0">
              <a:cs typeface="Arial" charset="0"/>
            </a:endParaRPr>
          </a:p>
        </p:txBody>
      </p:sp>
    </p:spTree>
    <p:extLst>
      <p:ext uri="{BB962C8B-B14F-4D97-AF65-F5344CB8AC3E}">
        <p14:creationId xmlns:p14="http://schemas.microsoft.com/office/powerpoint/2010/main" val="178805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Contrast this with HAS-A relationships, in which an entity </a:t>
            </a:r>
            <a:r>
              <a:rPr lang="en-US" altLang="ko-KR" sz="1200" b="0" i="1" u="sng" strike="noStrike" kern="1200" baseline="0" dirty="0">
                <a:solidFill>
                  <a:schemeClr val="tx1"/>
                </a:solidFill>
                <a:latin typeface="Arial" charset="0"/>
                <a:ea typeface="+mn-ea"/>
                <a:cs typeface="+mn-cs"/>
              </a:rPr>
              <a:t>has a</a:t>
            </a:r>
            <a:r>
              <a:rPr lang="en-US" altLang="ko-KR" sz="1200" b="0" i="0" u="none" strike="noStrike" kern="1200" baseline="0" dirty="0">
                <a:solidFill>
                  <a:schemeClr val="tx1"/>
                </a:solidFill>
                <a:latin typeface="Arial" charset="0"/>
                <a:ea typeface="+mn-ea"/>
                <a:cs typeface="+mn-cs"/>
              </a:rPr>
              <a:t> relationship to another entity but the identifiers of the two entities are different. </a:t>
            </a:r>
            <a:r>
              <a:rPr lang="en-US" altLang="ko-KR" baseline="0" dirty="0"/>
              <a:t>(4-24)</a:t>
            </a:r>
          </a:p>
          <a:p>
            <a:endParaRPr lang="en-US" altLang="ko-KR"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dirty="0"/>
              <a:t>The relationships that connect supertypes and subtypes are called </a:t>
            </a:r>
            <a:r>
              <a:rPr lang="en-US" altLang="ko-KR" sz="1200" b="1" dirty="0">
                <a:solidFill>
                  <a:srgbClr val="FF0000"/>
                </a:solidFill>
              </a:rPr>
              <a:t>IS</a:t>
            </a:r>
            <a:r>
              <a:rPr lang="en-US" altLang="ko-KR" sz="1200" b="1" dirty="0"/>
              <a:t>-</a:t>
            </a:r>
            <a:r>
              <a:rPr lang="en-US" altLang="ko-KR" sz="1200" b="1" dirty="0">
                <a:solidFill>
                  <a:srgbClr val="00B050"/>
                </a:solidFill>
              </a:rPr>
              <a:t>A</a:t>
            </a:r>
            <a:r>
              <a:rPr lang="en-US" altLang="ko-KR" sz="1200" b="1" dirty="0"/>
              <a:t> relationships</a:t>
            </a:r>
            <a:r>
              <a:rPr lang="en-US" altLang="ko-KR" sz="1200" dirty="0"/>
              <a:t> </a:t>
            </a:r>
            <a:r>
              <a:rPr lang="en-US" altLang="ko-KR" dirty="0"/>
              <a:t>(4-39)</a:t>
            </a:r>
          </a:p>
          <a:p>
            <a:pPr eaLnBrk="1" hangingPunct="1"/>
            <a:endParaRPr lang="en-US" dirty="0"/>
          </a:p>
        </p:txBody>
      </p:sp>
      <p:sp>
        <p:nvSpPr>
          <p:cNvPr id="90115" name="Slide Number Placeholder 3"/>
          <p:cNvSpPr>
            <a:spLocks noGrp="1"/>
          </p:cNvSpPr>
          <p:nvPr>
            <p:ph type="sldNum" sz="quarter" idx="5"/>
          </p:nvPr>
        </p:nvSpPr>
        <p:spPr>
          <a:noFill/>
        </p:spPr>
        <p:txBody>
          <a:bodyPr/>
          <a:lstStyle/>
          <a:p>
            <a:fld id="{DFC9706B-3AB6-4C59-8847-4CDA1320E148}" type="slidenum">
              <a:rPr lang="en-US" smtClean="0">
                <a:cs typeface="Arial" charset="0"/>
              </a:rPr>
              <a:pPr/>
              <a:t>39</a:t>
            </a:fld>
            <a:endParaRPr lang="en-US" dirty="0">
              <a:cs typeface="Arial" charset="0"/>
            </a:endParaRPr>
          </a:p>
        </p:txBody>
      </p:sp>
    </p:spTree>
    <p:extLst>
      <p:ext uri="{BB962C8B-B14F-4D97-AF65-F5344CB8AC3E}">
        <p14:creationId xmlns:p14="http://schemas.microsoft.com/office/powerpoint/2010/main" val="84054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a:ln/>
        </p:spPr>
      </p:sp>
      <p:sp>
        <p:nvSpPr>
          <p:cNvPr id="24578"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During the </a:t>
            </a:r>
            <a:r>
              <a:rPr lang="en-US" altLang="ko-KR" sz="1200" b="1" i="0" u="none" strike="noStrike" kern="1200" baseline="0" dirty="0">
                <a:solidFill>
                  <a:schemeClr val="tx1"/>
                </a:solidFill>
                <a:latin typeface="Arial" charset="0"/>
                <a:ea typeface="+mn-ea"/>
                <a:cs typeface="+mn-cs"/>
              </a:rPr>
              <a:t>requirements analysis stage </a:t>
            </a:r>
            <a:r>
              <a:rPr lang="en-US" altLang="ko-KR" sz="1200" b="0" i="0" u="none" strike="noStrike" kern="1200" baseline="0" dirty="0">
                <a:solidFill>
                  <a:schemeClr val="tx1"/>
                </a:solidFill>
                <a:latin typeface="Arial" charset="0"/>
                <a:ea typeface="+mn-ea"/>
                <a:cs typeface="+mn-cs"/>
              </a:rPr>
              <a:t>(also referred to as the requirements stage), system users are interviewed and sample forms, reports, queries, and descriptions of update activities are obtained. These system requirements are used to create a </a:t>
            </a:r>
            <a:r>
              <a:rPr lang="en-US" altLang="ko-KR" sz="1200" b="1" i="0" u="none" strike="noStrike" kern="1200" baseline="0" dirty="0">
                <a:solidFill>
                  <a:schemeClr val="tx1"/>
                </a:solidFill>
                <a:latin typeface="Arial" charset="0"/>
                <a:ea typeface="+mn-ea"/>
                <a:cs typeface="+mn-cs"/>
              </a:rPr>
              <a:t>data model </a:t>
            </a:r>
            <a:r>
              <a:rPr lang="en-US" altLang="ko-KR" sz="1200" b="0" i="0" u="none" strike="noStrike" kern="1200" baseline="0" dirty="0">
                <a:solidFill>
                  <a:schemeClr val="tx1"/>
                </a:solidFill>
                <a:latin typeface="Arial" charset="0"/>
                <a:ea typeface="+mn-ea"/>
                <a:cs typeface="+mn-cs"/>
              </a:rPr>
              <a:t>as part of the requirements analysis stage.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A data model is a </a:t>
            </a:r>
            <a:r>
              <a:rPr lang="en-US" altLang="ko-KR" sz="1200" b="1" i="0" u="sng" strike="noStrike" kern="1200" baseline="0" dirty="0">
                <a:solidFill>
                  <a:schemeClr val="tx1"/>
                </a:solidFill>
                <a:latin typeface="Arial" charset="0"/>
                <a:ea typeface="+mn-ea"/>
                <a:cs typeface="+mn-cs"/>
              </a:rPr>
              <a:t>representation</a:t>
            </a:r>
            <a:r>
              <a:rPr lang="en-US" altLang="ko-KR" sz="1200" b="0" i="0" u="none" strike="noStrike" kern="1200" baseline="0" dirty="0">
                <a:solidFill>
                  <a:schemeClr val="tx1"/>
                </a:solidFill>
                <a:latin typeface="Arial" charset="0"/>
                <a:ea typeface="+mn-ea"/>
                <a:cs typeface="+mn-cs"/>
              </a:rPr>
              <a:t> of the </a:t>
            </a:r>
            <a:r>
              <a:rPr lang="en-US" altLang="ko-KR" sz="1200" b="1" i="0" u="sng" strike="noStrike" kern="1200" baseline="0" dirty="0">
                <a:solidFill>
                  <a:schemeClr val="tx1"/>
                </a:solidFill>
                <a:latin typeface="Arial" charset="0"/>
                <a:ea typeface="+mn-ea"/>
                <a:cs typeface="+mn-cs"/>
              </a:rPr>
              <a:t>content</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relationships</a:t>
            </a:r>
            <a:r>
              <a:rPr lang="en-US" altLang="ko-KR" sz="1200" b="0" i="0" u="none" strike="noStrike" kern="1200" baseline="0" dirty="0">
                <a:solidFill>
                  <a:schemeClr val="tx1"/>
                </a:solidFill>
                <a:latin typeface="Arial" charset="0"/>
                <a:ea typeface="+mn-ea"/>
                <a:cs typeface="+mn-cs"/>
              </a:rPr>
              <a:t>, and </a:t>
            </a:r>
            <a:r>
              <a:rPr lang="en-US" altLang="ko-KR" sz="1200" b="1" i="0" u="none" strike="noStrike" kern="1200" baseline="0" dirty="0">
                <a:solidFill>
                  <a:schemeClr val="tx1"/>
                </a:solidFill>
                <a:latin typeface="Arial" charset="0"/>
                <a:ea typeface="+mn-ea"/>
                <a:cs typeface="+mn-cs"/>
              </a:rPr>
              <a:t>constraints</a:t>
            </a:r>
            <a:r>
              <a:rPr lang="en-US" altLang="ko-KR" sz="1200" b="0" i="0" u="none" strike="noStrike" kern="1200" baseline="0" dirty="0">
                <a:solidFill>
                  <a:schemeClr val="tx1"/>
                </a:solidFill>
                <a:latin typeface="Arial" charset="0"/>
                <a:ea typeface="+mn-ea"/>
                <a:cs typeface="+mn-cs"/>
              </a:rPr>
              <a:t> of the data needed to support the </a:t>
            </a:r>
            <a:r>
              <a:rPr lang="en-US" altLang="ko-KR" sz="1200" b="0" i="0" u="sng" strike="noStrike" kern="1200" baseline="0" dirty="0">
                <a:solidFill>
                  <a:schemeClr val="tx1"/>
                </a:solidFill>
                <a:latin typeface="Arial" charset="0"/>
                <a:ea typeface="+mn-ea"/>
                <a:cs typeface="+mn-cs"/>
              </a:rPr>
              <a:t>system requirements</a:t>
            </a:r>
            <a:r>
              <a:rPr lang="en-US" altLang="ko-KR" sz="1200" b="0" i="0" u="none" strike="noStrike" kern="1200" baseline="0" dirty="0">
                <a:solidFill>
                  <a:schemeClr val="tx1"/>
                </a:solidFill>
                <a:latin typeface="Arial" charset="0"/>
                <a:ea typeface="+mn-ea"/>
                <a:cs typeface="+mn-cs"/>
              </a:rPr>
              <a:t>.</a:t>
            </a:r>
            <a:endParaRPr lang="en-US" altLang="ko-KR" sz="1200" b="1" dirty="0"/>
          </a:p>
          <a:p>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During the </a:t>
            </a:r>
            <a:r>
              <a:rPr lang="en-US" altLang="ko-KR" sz="1200" b="1" i="0" u="none" strike="noStrike" kern="1200" baseline="0" dirty="0">
                <a:solidFill>
                  <a:schemeClr val="tx1"/>
                </a:solidFill>
                <a:latin typeface="Arial" charset="0"/>
                <a:ea typeface="+mn-ea"/>
                <a:cs typeface="+mn-cs"/>
              </a:rPr>
              <a:t>component design stage </a:t>
            </a:r>
            <a:r>
              <a:rPr lang="en-US" altLang="ko-KR" sz="1200" b="0" i="0" u="none" strike="noStrike" kern="1200" baseline="0" dirty="0">
                <a:solidFill>
                  <a:schemeClr val="tx1"/>
                </a:solidFill>
                <a:latin typeface="Arial" charset="0"/>
                <a:ea typeface="+mn-ea"/>
                <a:cs typeface="+mn-cs"/>
              </a:rPr>
              <a:t>(also referred to as the </a:t>
            </a:r>
            <a:r>
              <a:rPr lang="en-US" altLang="ko-KR" sz="1200" b="1" i="0" u="none" strike="noStrike" kern="1200" baseline="0" dirty="0">
                <a:solidFill>
                  <a:schemeClr val="tx1"/>
                </a:solidFill>
                <a:latin typeface="Arial" charset="0"/>
                <a:ea typeface="+mn-ea"/>
                <a:cs typeface="+mn-cs"/>
              </a:rPr>
              <a:t>system design stage </a:t>
            </a:r>
            <a:r>
              <a:rPr lang="en-US" altLang="ko-KR" sz="1200" b="0" i="0" u="none" strike="noStrike" kern="1200" baseline="0" dirty="0">
                <a:solidFill>
                  <a:schemeClr val="tx1"/>
                </a:solidFill>
                <a:latin typeface="Arial" charset="0"/>
                <a:ea typeface="+mn-ea"/>
                <a:cs typeface="+mn-cs"/>
              </a:rPr>
              <a:t>and the </a:t>
            </a:r>
            <a:r>
              <a:rPr lang="en-US" altLang="ko-KR" sz="1200" b="1" i="0" u="none" strike="noStrike" kern="1200" baseline="0" dirty="0">
                <a:solidFill>
                  <a:schemeClr val="tx1"/>
                </a:solidFill>
                <a:latin typeface="Arial" charset="0"/>
                <a:ea typeface="+mn-ea"/>
                <a:cs typeface="+mn-cs"/>
              </a:rPr>
              <a:t>design stage</a:t>
            </a:r>
            <a:r>
              <a:rPr lang="en-US" altLang="ko-KR" sz="1200" b="0" i="0" u="none" strike="noStrike" kern="1200" baseline="0" dirty="0">
                <a:solidFill>
                  <a:schemeClr val="tx1"/>
                </a:solidFill>
                <a:latin typeface="Arial" charset="0"/>
                <a:ea typeface="+mn-ea"/>
                <a:cs typeface="+mn-cs"/>
              </a:rPr>
              <a:t>), the </a:t>
            </a:r>
            <a:r>
              <a:rPr lang="en-US" altLang="ko-KR" sz="1200" b="0" i="0" u="sng" strike="noStrike" kern="1200" baseline="0" dirty="0">
                <a:solidFill>
                  <a:schemeClr val="tx1"/>
                </a:solidFill>
                <a:latin typeface="Arial" charset="0"/>
                <a:ea typeface="+mn-ea"/>
                <a:cs typeface="+mn-cs"/>
              </a:rPr>
              <a:t>data model</a:t>
            </a:r>
            <a:r>
              <a:rPr lang="en-US" altLang="ko-KR" sz="1200" b="0" i="0" u="none" strike="noStrike" kern="1200" baseline="0" dirty="0">
                <a:solidFill>
                  <a:schemeClr val="tx1"/>
                </a:solidFill>
                <a:latin typeface="Arial" charset="0"/>
                <a:ea typeface="+mn-ea"/>
                <a:cs typeface="+mn-cs"/>
              </a:rPr>
              <a:t> is transformed into a </a:t>
            </a:r>
            <a:r>
              <a:rPr lang="en-US" altLang="ko-KR" sz="1200" b="1" i="0" u="none" strike="noStrike" kern="1200" baseline="0" dirty="0">
                <a:solidFill>
                  <a:schemeClr val="tx1"/>
                </a:solidFill>
                <a:latin typeface="Arial" charset="0"/>
                <a:ea typeface="+mn-ea"/>
                <a:cs typeface="+mn-cs"/>
              </a:rPr>
              <a:t>database design</a:t>
            </a:r>
            <a:r>
              <a:rPr lang="en-US" altLang="ko-KR" sz="1200" b="0" i="0" u="none" strike="noStrike" kern="1200" baseline="0" dirty="0">
                <a:solidFill>
                  <a:schemeClr val="tx1"/>
                </a:solidFill>
                <a:latin typeface="Arial" charset="0"/>
                <a:ea typeface="+mn-ea"/>
                <a:cs typeface="+mn-cs"/>
              </a:rPr>
              <a:t>.</a:t>
            </a:r>
          </a:p>
          <a:p>
            <a:r>
              <a:rPr lang="en-US" altLang="ko-KR" sz="1200" b="0" i="0" u="none" strike="noStrike" kern="1200" baseline="0" dirty="0">
                <a:solidFill>
                  <a:schemeClr val="tx1"/>
                </a:solidFill>
                <a:latin typeface="Arial" charset="0"/>
                <a:ea typeface="+mn-ea"/>
                <a:cs typeface="+mn-cs"/>
              </a:rPr>
              <a:t>Such a design consists of </a:t>
            </a:r>
            <a:r>
              <a:rPr lang="en-US" altLang="ko-KR" sz="1200" b="1" i="0" u="sng" strike="noStrike" kern="1200" baseline="0" dirty="0">
                <a:solidFill>
                  <a:schemeClr val="tx1"/>
                </a:solidFill>
                <a:latin typeface="Arial" charset="0"/>
                <a:ea typeface="+mn-ea"/>
                <a:cs typeface="+mn-cs"/>
              </a:rPr>
              <a:t>tables</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relationships</a:t>
            </a:r>
            <a:r>
              <a:rPr lang="en-US" altLang="ko-KR" sz="1200" b="0" i="0" u="none" strike="noStrike" kern="1200" baseline="0" dirty="0">
                <a:solidFill>
                  <a:schemeClr val="tx1"/>
                </a:solidFill>
                <a:latin typeface="Arial" charset="0"/>
                <a:ea typeface="+mn-ea"/>
                <a:cs typeface="+mn-cs"/>
              </a:rPr>
              <a:t>, and </a:t>
            </a:r>
            <a:r>
              <a:rPr lang="en-US" altLang="ko-KR" sz="1200" b="1" i="0" u="none" strike="noStrike" kern="1200" baseline="0" dirty="0">
                <a:solidFill>
                  <a:schemeClr val="tx1"/>
                </a:solidFill>
                <a:latin typeface="Arial" charset="0"/>
                <a:ea typeface="+mn-ea"/>
                <a:cs typeface="+mn-cs"/>
              </a:rPr>
              <a:t>constraints</a:t>
            </a:r>
            <a:r>
              <a:rPr lang="en-US" altLang="ko-KR" sz="1200" b="0" i="0" u="none" strike="noStrike" kern="1200" baseline="0" dirty="0">
                <a:solidFill>
                  <a:schemeClr val="tx1"/>
                </a:solidFill>
                <a:latin typeface="Arial" charset="0"/>
                <a:ea typeface="+mn-ea"/>
                <a:cs typeface="+mn-cs"/>
              </a:rPr>
              <a:t>. The design includes the </a:t>
            </a:r>
            <a:r>
              <a:rPr lang="en-US" altLang="ko-KR" sz="1200" b="0" i="0" u="sng" strike="noStrike" kern="1200" baseline="0" dirty="0">
                <a:solidFill>
                  <a:schemeClr val="tx1"/>
                </a:solidFill>
                <a:latin typeface="Arial" charset="0"/>
                <a:ea typeface="+mn-ea"/>
                <a:cs typeface="+mn-cs"/>
              </a:rPr>
              <a:t>table names</a:t>
            </a:r>
            <a:r>
              <a:rPr lang="en-US" altLang="ko-KR" sz="1200" b="0" i="0" u="none" strike="noStrike" kern="1200" baseline="0" dirty="0">
                <a:solidFill>
                  <a:schemeClr val="tx1"/>
                </a:solidFill>
                <a:latin typeface="Arial" charset="0"/>
                <a:ea typeface="+mn-ea"/>
                <a:cs typeface="+mn-cs"/>
              </a:rPr>
              <a:t> and the names of all </a:t>
            </a:r>
            <a:r>
              <a:rPr lang="en-US" altLang="ko-KR" sz="1200" b="0" i="0" u="sng" strike="noStrike" kern="1200" baseline="0" dirty="0">
                <a:solidFill>
                  <a:schemeClr val="tx1"/>
                </a:solidFill>
                <a:latin typeface="Arial" charset="0"/>
                <a:ea typeface="+mn-ea"/>
                <a:cs typeface="+mn-cs"/>
              </a:rPr>
              <a:t>table columns</a:t>
            </a:r>
            <a:r>
              <a:rPr lang="en-US" altLang="ko-KR" sz="1200" b="0" i="0" u="none" strike="noStrike" kern="1200" baseline="0" dirty="0">
                <a:solidFill>
                  <a:schemeClr val="tx1"/>
                </a:solidFill>
                <a:latin typeface="Arial" charset="0"/>
                <a:ea typeface="+mn-ea"/>
                <a:cs typeface="+mn-cs"/>
              </a:rPr>
              <a:t>.</a:t>
            </a:r>
          </a:p>
          <a:p>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The last stage of database development is the </a:t>
            </a:r>
            <a:r>
              <a:rPr lang="en-US" altLang="ko-KR" sz="1200" b="1" i="0" u="none" strike="noStrike" kern="1200" baseline="0" dirty="0">
                <a:solidFill>
                  <a:schemeClr val="tx1"/>
                </a:solidFill>
                <a:latin typeface="Arial" charset="0"/>
                <a:ea typeface="+mn-ea"/>
                <a:cs typeface="+mn-cs"/>
              </a:rPr>
              <a:t>implementation stage</a:t>
            </a:r>
            <a:r>
              <a:rPr lang="en-US" altLang="ko-KR" sz="1200" b="0" i="0" u="none" strike="noStrike" kern="1200" baseline="0" dirty="0">
                <a:solidFill>
                  <a:schemeClr val="tx1"/>
                </a:solidFill>
                <a:latin typeface="Arial" charset="0"/>
                <a:ea typeface="+mn-ea"/>
                <a:cs typeface="+mn-cs"/>
              </a:rPr>
              <a:t>. During this stage, the database is constructed in the DBMS and </a:t>
            </a:r>
            <a:r>
              <a:rPr lang="en-US" altLang="ko-KR" sz="1200" b="1" i="0" u="none" strike="noStrike" kern="1200" baseline="0" dirty="0">
                <a:solidFill>
                  <a:schemeClr val="tx1"/>
                </a:solidFill>
                <a:latin typeface="Arial" charset="0"/>
                <a:ea typeface="+mn-ea"/>
                <a:cs typeface="+mn-cs"/>
              </a:rPr>
              <a:t>populated</a:t>
            </a:r>
            <a:r>
              <a:rPr lang="en-US" altLang="ko-KR" sz="1200" b="0" i="0" u="none" strike="noStrike" kern="1200" baseline="0" dirty="0">
                <a:solidFill>
                  <a:schemeClr val="tx1"/>
                </a:solidFill>
                <a:latin typeface="Arial" charset="0"/>
                <a:ea typeface="+mn-ea"/>
                <a:cs typeface="+mn-cs"/>
              </a:rPr>
              <a:t> with data; queries, forms, and reports are created; application programs are written; and all these are tested. Finally, during this stage users are trained, documentation is written, and the new system is put into </a:t>
            </a:r>
            <a:r>
              <a:rPr lang="en-US" altLang="ko-KR" sz="1200" b="0" i="0" u="none" strike="noStrike" kern="1200" baseline="0">
                <a:solidFill>
                  <a:schemeClr val="tx1"/>
                </a:solidFill>
                <a:latin typeface="Arial" charset="0"/>
                <a:ea typeface="+mn-ea"/>
                <a:cs typeface="+mn-cs"/>
              </a:rPr>
              <a:t>use.</a:t>
            </a:r>
            <a:endParaRPr lang="en-US" altLang="ko-KR" sz="1200" b="0" i="0" u="none" strike="noStrike" kern="1200" baseline="0" dirty="0">
              <a:solidFill>
                <a:schemeClr val="tx1"/>
              </a:solidFill>
              <a:latin typeface="Arial" charset="0"/>
              <a:ea typeface="+mn-ea"/>
              <a:cs typeface="+mn-cs"/>
            </a:endParaRPr>
          </a:p>
        </p:txBody>
      </p:sp>
      <p:sp>
        <p:nvSpPr>
          <p:cNvPr id="24579" name="Slide Number Placeholder 3"/>
          <p:cNvSpPr>
            <a:spLocks noGrp="1"/>
          </p:cNvSpPr>
          <p:nvPr>
            <p:ph type="sldNum" sz="quarter" idx="5"/>
          </p:nvPr>
        </p:nvSpPr>
        <p:spPr>
          <a:noFill/>
        </p:spPr>
        <p:txBody>
          <a:bodyPr/>
          <a:lstStyle/>
          <a:p>
            <a:fld id="{B460EFD8-9266-44B5-BEAE-5F39CD9B2382}" type="slidenum">
              <a:rPr lang="en-US" smtClean="0">
                <a:cs typeface="Arial" charset="0"/>
              </a:rPr>
              <a:pPr/>
              <a:t>4</a:t>
            </a:fld>
            <a:endParaRPr lang="en-US" dirty="0">
              <a:cs typeface="Arial" charset="0"/>
            </a:endParaRPr>
          </a:p>
        </p:txBody>
      </p:sp>
    </p:spTree>
    <p:extLst>
      <p:ext uri="{BB962C8B-B14F-4D97-AF65-F5344CB8AC3E}">
        <p14:creationId xmlns:p14="http://schemas.microsoft.com/office/powerpoint/2010/main" val="1798925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baseline="0" dirty="0">
                <a:latin typeface="SimonciniGaramondStd"/>
              </a:rPr>
              <a:t>As illustrated in Figure 4-14, in our E-R models we use a </a:t>
            </a:r>
            <a:r>
              <a:rPr lang="en-US" altLang="ko-KR" sz="1200" b="1" i="0" u="sng" strike="noStrike" baseline="0" dirty="0">
                <a:latin typeface="SimonciniGaramondStd"/>
              </a:rPr>
              <a:t>circle</a:t>
            </a:r>
            <a:r>
              <a:rPr lang="en-US" altLang="ko-KR" sz="1200" b="0" i="0" u="none" strike="noStrike" baseline="0" dirty="0">
                <a:latin typeface="SimonciniGaramondStd"/>
              </a:rPr>
              <a:t> with a </a:t>
            </a:r>
            <a:r>
              <a:rPr lang="en-US" altLang="ko-KR" sz="1200" b="1" i="0" u="sng" strike="noStrike" baseline="0" dirty="0">
                <a:latin typeface="SimonciniGaramondStd"/>
              </a:rPr>
              <a:t>line</a:t>
            </a:r>
            <a:r>
              <a:rPr lang="en-US" altLang="ko-KR" sz="1200" b="0" i="0" u="none" strike="noStrike" baseline="0" dirty="0">
                <a:latin typeface="SimonciniGaramondStd"/>
              </a:rPr>
              <a:t> under it as a subtype symbol to indicate a supertype/subtype relationship. Think of this </a:t>
            </a:r>
            <a:r>
              <a:rPr lang="en-US" altLang="ko-KR" sz="1200" b="1" i="0" u="sng" strike="noStrike" baseline="0" dirty="0">
                <a:latin typeface="SimonciniGaramondStd"/>
              </a:rPr>
              <a:t>as</a:t>
            </a:r>
            <a:r>
              <a:rPr lang="en-US" altLang="ko-KR" sz="1200" b="0" i="0" u="none" strike="noStrike" baseline="0" dirty="0">
                <a:latin typeface="SimonciniGaramondStd"/>
              </a:rPr>
              <a:t> a symbol for an </a:t>
            </a:r>
            <a:r>
              <a:rPr lang="en-US" altLang="ko-KR" sz="1200" b="1" i="0" u="sng" strike="noStrike" baseline="0" dirty="0">
                <a:latin typeface="SimonciniGaramondStd"/>
              </a:rPr>
              <a:t>optional</a:t>
            </a:r>
            <a:r>
              <a:rPr lang="en-US" altLang="ko-KR" sz="1200" b="0" i="0" u="none" strike="noStrike" baseline="0" dirty="0">
                <a:latin typeface="SimonciniGaramondStd"/>
              </a:rPr>
              <a:t> (the circle) </a:t>
            </a:r>
            <a:r>
              <a:rPr lang="en-US" altLang="ko-KR" sz="1200" b="1" i="0" u="sng" strike="noStrike" baseline="0" dirty="0">
                <a:latin typeface="SimonciniGaramondStd"/>
              </a:rPr>
              <a:t>1:1</a:t>
            </a:r>
            <a:r>
              <a:rPr lang="en-US" altLang="ko-KR" sz="1200" b="0" i="0" u="none" strike="noStrike" baseline="0" dirty="0">
                <a:latin typeface="SimonciniGaramondStd"/>
              </a:rPr>
              <a:t> (the line) relationship. </a:t>
            </a:r>
            <a:r>
              <a:rPr lang="en-US" altLang="ko-KR" sz="1800" b="0" i="0" u="none" strike="noStrike" baseline="0" dirty="0">
                <a:latin typeface="SimonciniGaramondStd"/>
              </a:rPr>
              <a:t>In addition, we use a </a:t>
            </a:r>
            <a:r>
              <a:rPr lang="en-US" altLang="ko-KR" sz="1800" b="1" i="0" u="none" strike="noStrike" baseline="0" dirty="0">
                <a:latin typeface="SimonciniGaramondStd"/>
              </a:rPr>
              <a:t>solid line</a:t>
            </a:r>
            <a:r>
              <a:rPr lang="en-US" altLang="ko-KR" sz="1800" b="0" i="0" u="none" strike="noStrike" baseline="0" dirty="0">
                <a:latin typeface="SimonciniGaramondStd"/>
              </a:rPr>
              <a:t> to represent an ID-dependent subtype entity because each subtype is ID-dependent on the supertype. Also note that </a:t>
            </a:r>
            <a:r>
              <a:rPr lang="en-US" altLang="ko-KR" sz="1800" b="0" i="0" u="sng" strike="noStrike" baseline="0" dirty="0">
                <a:latin typeface="SimonciniGaramondStd"/>
              </a:rPr>
              <a:t>none</a:t>
            </a:r>
            <a:r>
              <a:rPr lang="en-US" altLang="ko-KR" sz="1800" b="0" i="0" u="none" strike="noStrike" baseline="0" dirty="0">
                <a:latin typeface="SimonciniGaramondStd"/>
              </a:rPr>
              <a:t> of the line end symbols shown in Figure 4-8 are used on the connecting lines. (“</a:t>
            </a:r>
            <a:r>
              <a:rPr lang="en-US" altLang="ko-KR" sz="1200" b="0" i="0" u="none" strike="noStrike" baseline="0" dirty="0">
                <a:latin typeface="SimonciniGaramondStd"/>
              </a:rPr>
              <a:t>the circle”</a:t>
            </a:r>
            <a:r>
              <a:rPr lang="ko-KR" altLang="en-US" sz="1200" b="0" i="0" u="none" strike="noStrike" baseline="0" dirty="0">
                <a:latin typeface="SimonciniGaramondStd"/>
              </a:rPr>
              <a:t>과 </a:t>
            </a:r>
            <a:r>
              <a:rPr lang="en-US" altLang="ko-KR" sz="1200" b="0" i="0" u="none" strike="noStrike" baseline="0" dirty="0">
                <a:latin typeface="SimonciniGaramondStd"/>
              </a:rPr>
              <a:t>“the line”</a:t>
            </a:r>
            <a:r>
              <a:rPr lang="ko-KR" altLang="en-US" sz="1200" b="0" i="0" u="none" strike="noStrike" baseline="0" dirty="0">
                <a:latin typeface="SimonciniGaramondStd"/>
              </a:rPr>
              <a:t>이 밀착되어 있다</a:t>
            </a:r>
            <a:r>
              <a:rPr lang="en-US" altLang="ko-KR" sz="1200" b="0" i="0" u="none" strike="noStrike" baseline="0" dirty="0">
                <a:latin typeface="SimonciniGaramondStd"/>
              </a:rPr>
              <a:t>. “Figure 4-8”</a:t>
            </a:r>
            <a:r>
              <a:rPr lang="ko-KR" altLang="en-US" sz="1200" b="0" i="0" u="none" strike="noStrike" baseline="0" dirty="0">
                <a:latin typeface="SimonciniGaramondStd"/>
              </a:rPr>
              <a:t>에는 밀착된 기호가 없다</a:t>
            </a:r>
            <a:r>
              <a:rPr lang="en-US" altLang="ko-KR" sz="1200" b="0" i="0" u="none" strike="noStrike" baseline="0" dirty="0">
                <a:latin typeface="SimonciniGaramondStd"/>
              </a:rPr>
              <a:t>.)</a:t>
            </a:r>
            <a:endParaRPr lang="en-US" dirty="0"/>
          </a:p>
        </p:txBody>
      </p:sp>
      <p:sp>
        <p:nvSpPr>
          <p:cNvPr id="92163" name="Slide Number Placeholder 3"/>
          <p:cNvSpPr>
            <a:spLocks noGrp="1"/>
          </p:cNvSpPr>
          <p:nvPr>
            <p:ph type="sldNum" sz="quarter" idx="5"/>
          </p:nvPr>
        </p:nvSpPr>
        <p:spPr>
          <a:noFill/>
        </p:spPr>
        <p:txBody>
          <a:bodyPr/>
          <a:lstStyle/>
          <a:p>
            <a:fld id="{82439E07-B9DA-4E73-843D-3B8B66271684}" type="slidenum">
              <a:rPr lang="en-US" smtClean="0">
                <a:cs typeface="Arial" charset="0"/>
              </a:rPr>
              <a:pPr/>
              <a:t>40</a:t>
            </a:fld>
            <a:endParaRPr lang="en-US" dirty="0">
              <a:cs typeface="Arial" charset="0"/>
            </a:endParaRPr>
          </a:p>
        </p:txBody>
      </p:sp>
    </p:spTree>
    <p:extLst>
      <p:ext uri="{BB962C8B-B14F-4D97-AF65-F5344CB8AC3E}">
        <p14:creationId xmlns:p14="http://schemas.microsoft.com/office/powerpoint/2010/main" val="2655717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p:spPr>
        <p:txBody>
          <a:bodyPr/>
          <a:lstStyle/>
          <a:p>
            <a:pPr algn="just"/>
            <a:r>
              <a:rPr lang="en-US" altLang="ko-KR" sz="1200" b="0" i="0" u="none" strike="noStrike" kern="1200" baseline="0" dirty="0">
                <a:solidFill>
                  <a:schemeClr val="tx1"/>
                </a:solidFill>
                <a:latin typeface="Arial" charset="0"/>
                <a:ea typeface="+mn-ea"/>
                <a:cs typeface="+mn-cs"/>
              </a:rPr>
              <a:t>Figure 4-15 shows a CUSTOMER entity in which </a:t>
            </a:r>
            <a:r>
              <a:rPr lang="en-US" altLang="ko-KR" sz="1200" b="0" i="0" u="sng" strike="noStrike" kern="1200" baseline="0" dirty="0">
                <a:solidFill>
                  <a:schemeClr val="tx1"/>
                </a:solidFill>
                <a:latin typeface="Arial" charset="0"/>
                <a:ea typeface="+mn-ea"/>
                <a:cs typeface="+mn-cs"/>
              </a:rPr>
              <a:t>one</a:t>
            </a:r>
            <a:r>
              <a:rPr lang="en-US" altLang="ko-KR" sz="1200" b="0" i="0" u="none" strike="noStrike" kern="1200" baseline="0" dirty="0">
                <a:solidFill>
                  <a:schemeClr val="tx1"/>
                </a:solidFill>
                <a:latin typeface="Arial" charset="0"/>
                <a:ea typeface="+mn-ea"/>
                <a:cs typeface="+mn-cs"/>
              </a:rPr>
              <a:t> customer can </a:t>
            </a:r>
            <a:r>
              <a:rPr lang="en-US" altLang="ko-KR" sz="1200" b="1" i="0" u="none" strike="noStrike" kern="1200" baseline="0" dirty="0">
                <a:solidFill>
                  <a:schemeClr val="tx1"/>
                </a:solidFill>
                <a:latin typeface="Arial" charset="0"/>
                <a:ea typeface="+mn-ea"/>
                <a:cs typeface="+mn-cs"/>
              </a:rPr>
              <a:t>refer to </a:t>
            </a:r>
            <a:r>
              <a:rPr lang="en-US" altLang="ko-KR" sz="1200" b="0" i="0" u="sng" strike="noStrike" kern="1200" baseline="0" dirty="0">
                <a:solidFill>
                  <a:schemeClr val="tx1"/>
                </a:solidFill>
                <a:latin typeface="Arial" charset="0"/>
                <a:ea typeface="+mn-ea"/>
                <a:cs typeface="+mn-cs"/>
              </a:rPr>
              <a:t>many other</a:t>
            </a:r>
            <a:r>
              <a:rPr lang="en-US" altLang="ko-KR" sz="1200" b="0" i="0" u="none" strike="noStrike" kern="1200" baseline="0" dirty="0">
                <a:solidFill>
                  <a:schemeClr val="tx1"/>
                </a:solidFill>
                <a:latin typeface="Arial" charset="0"/>
                <a:ea typeface="+mn-ea"/>
                <a:cs typeface="+mn-cs"/>
              </a:rPr>
              <a:t> customers.</a:t>
            </a:r>
          </a:p>
          <a:p>
            <a:pPr marL="171450" indent="-171450" algn="just">
              <a:buFont typeface="Wingdings" panose="05000000000000000000" pitchFamily="2" charset="2"/>
              <a:buChar char="à"/>
            </a:pPr>
            <a:r>
              <a:rPr lang="en-US" altLang="ko-KR" sz="1200" b="0" i="0" u="none" strike="noStrike" kern="1200" baseline="0" dirty="0">
                <a:solidFill>
                  <a:schemeClr val="tx1"/>
                </a:solidFill>
                <a:latin typeface="Arial" charset="0"/>
                <a:ea typeface="+mn-ea"/>
                <a:cs typeface="+mn-cs"/>
              </a:rPr>
              <a:t>Figure 4-15 shows a CUSTOMER entity in which </a:t>
            </a:r>
            <a:r>
              <a:rPr lang="en-US" altLang="ko-KR" sz="1200" b="0" i="0" u="sng" strike="noStrike" kern="1200" baseline="0" dirty="0">
                <a:solidFill>
                  <a:schemeClr val="tx1"/>
                </a:solidFill>
                <a:latin typeface="Arial" charset="0"/>
                <a:ea typeface="+mn-ea"/>
                <a:cs typeface="+mn-cs"/>
              </a:rPr>
              <a:t>one</a:t>
            </a:r>
            <a:r>
              <a:rPr lang="en-US" altLang="ko-KR" sz="1200" b="0" i="0" u="none" strike="noStrike" kern="1200" baseline="0" dirty="0">
                <a:solidFill>
                  <a:schemeClr val="tx1"/>
                </a:solidFill>
                <a:latin typeface="Arial" charset="0"/>
                <a:ea typeface="+mn-ea"/>
                <a:cs typeface="+mn-cs"/>
              </a:rPr>
              <a:t> customer can </a:t>
            </a:r>
            <a:r>
              <a:rPr lang="en-US" altLang="ko-KR" sz="1200" b="1" i="0" u="none" strike="noStrike" kern="1200" baseline="0" dirty="0">
                <a:solidFill>
                  <a:schemeClr val="tx1"/>
                </a:solidFill>
                <a:latin typeface="Arial" charset="0"/>
                <a:ea typeface="+mn-ea"/>
                <a:cs typeface="+mn-cs"/>
              </a:rPr>
              <a:t>refer</a:t>
            </a:r>
            <a:r>
              <a:rPr lang="en-US" altLang="ko-KR" sz="1200" b="0" i="0" u="none" strike="noStrike" kern="1200" baseline="0" dirty="0">
                <a:solidFill>
                  <a:schemeClr val="tx1"/>
                </a:solidFill>
                <a:latin typeface="Arial" charset="0"/>
                <a:ea typeface="+mn-ea"/>
                <a:cs typeface="+mn-cs"/>
              </a:rPr>
              <a:t> </a:t>
            </a:r>
            <a:r>
              <a:rPr lang="en-US" altLang="ko-KR" sz="1200" b="0" i="0" u="sng" strike="noStrike" kern="1200" baseline="0" dirty="0">
                <a:solidFill>
                  <a:schemeClr val="tx1"/>
                </a:solidFill>
                <a:latin typeface="Arial" charset="0"/>
                <a:ea typeface="+mn-ea"/>
                <a:cs typeface="+mn-cs"/>
              </a:rPr>
              <a:t>many other</a:t>
            </a:r>
            <a:r>
              <a:rPr lang="en-US" altLang="ko-KR" sz="1200" b="0" i="0" u="none" strike="noStrike" kern="1200" baseline="0" dirty="0">
                <a:solidFill>
                  <a:schemeClr val="tx1"/>
                </a:solidFill>
                <a:latin typeface="Arial" charset="0"/>
                <a:ea typeface="+mn-ea"/>
                <a:cs typeface="+mn-cs"/>
              </a:rPr>
              <a:t> customers </a:t>
            </a:r>
            <a:r>
              <a:rPr lang="en-US" altLang="ko-KR" sz="1200" b="1" i="0" u="none" strike="noStrike" kern="1200" baseline="0" dirty="0">
                <a:solidFill>
                  <a:schemeClr val="tx1"/>
                </a:solidFill>
                <a:latin typeface="Arial" charset="0"/>
                <a:ea typeface="+mn-ea"/>
                <a:cs typeface="+mn-cs"/>
              </a:rPr>
              <a:t>to</a:t>
            </a:r>
            <a:r>
              <a:rPr lang="en-US" altLang="ko-KR" sz="1200" b="0" i="0" u="none" strike="noStrike" kern="1200" baseline="0" dirty="0">
                <a:solidFill>
                  <a:schemeClr val="tx1"/>
                </a:solidFill>
                <a:latin typeface="Arial" charset="0"/>
                <a:ea typeface="+mn-ea"/>
                <a:cs typeface="+mn-cs"/>
              </a:rPr>
              <a:t> the business.</a:t>
            </a:r>
          </a:p>
          <a:p>
            <a:pPr marL="0" indent="0" algn="just">
              <a:buFont typeface="Wingdings" panose="05000000000000000000" pitchFamily="2" charset="2"/>
              <a:buNone/>
            </a:pPr>
            <a:endParaRPr lang="en-US" altLang="ko-KR" sz="1200" b="0" i="0" u="none" strike="noStrike" kern="1200" baseline="0" dirty="0">
              <a:solidFill>
                <a:schemeClr val="tx1"/>
              </a:solidFill>
              <a:effectLst/>
              <a:latin typeface="Arial" charset="0"/>
              <a:ea typeface="+mn-ea"/>
              <a:cs typeface="+mn-cs"/>
            </a:endParaRPr>
          </a:p>
          <a:p>
            <a:pPr marL="0" indent="0" algn="just">
              <a:buFont typeface="Wingdings" panose="05000000000000000000" pitchFamily="2" charset="2"/>
              <a:buNone/>
            </a:pPr>
            <a:r>
              <a:rPr lang="ko-KR" altLang="en-US" sz="1200" b="1" i="0" kern="1200" dirty="0">
                <a:solidFill>
                  <a:schemeClr val="tx1"/>
                </a:solidFill>
                <a:effectLst/>
                <a:latin typeface="Arial" charset="0"/>
                <a:ea typeface="+mn-ea"/>
                <a:cs typeface="+mn-cs"/>
              </a:rPr>
              <a:t>자동사</a:t>
            </a:r>
            <a:r>
              <a:rPr lang="ko-KR" altLang="en-US" sz="1200" b="0" i="0" kern="1200" dirty="0">
                <a:solidFill>
                  <a:schemeClr val="tx1"/>
                </a:solidFill>
                <a:effectLst/>
                <a:latin typeface="Arial" charset="0"/>
                <a:ea typeface="+mn-ea"/>
                <a:cs typeface="+mn-cs"/>
              </a:rPr>
              <a:t> </a:t>
            </a:r>
            <a:r>
              <a:rPr lang="en-US" altLang="ko-KR" sz="1200" b="0" i="0" u="none" strike="noStrike" kern="1200" baseline="0" dirty="0">
                <a:solidFill>
                  <a:schemeClr val="tx1"/>
                </a:solidFill>
                <a:effectLst/>
                <a:latin typeface="Arial" charset="0"/>
                <a:ea typeface="+mn-ea"/>
                <a:cs typeface="+mn-cs"/>
              </a:rPr>
              <a:t>1. </a:t>
            </a:r>
            <a:r>
              <a:rPr lang="ko-KR" altLang="en-US" sz="1200" b="0" i="0" kern="1200" dirty="0">
                <a:solidFill>
                  <a:schemeClr val="tx1"/>
                </a:solidFill>
                <a:effectLst/>
                <a:latin typeface="Arial" charset="0"/>
                <a:ea typeface="+mn-ea"/>
                <a:cs typeface="+mn-cs"/>
              </a:rPr>
              <a:t>알아보다</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참조하다</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조회하다</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문의하다</a:t>
            </a:r>
            <a:r>
              <a:rPr lang="en-US" altLang="ko-KR" sz="1200" b="0" i="0" kern="1200" dirty="0">
                <a:solidFill>
                  <a:schemeClr val="tx1"/>
                </a:solidFill>
                <a:effectLst/>
                <a:latin typeface="Arial" charset="0"/>
                <a:ea typeface="+mn-ea"/>
                <a:cs typeface="+mn-cs"/>
              </a:rPr>
              <a:t>((for, to)). [refer+(</a:t>
            </a:r>
            <a:r>
              <a:rPr lang="ko-KR" altLang="en-US" sz="1200" b="0" i="0" kern="1200" dirty="0">
                <a:solidFill>
                  <a:schemeClr val="tx1"/>
                </a:solidFill>
                <a:effectLst/>
                <a:latin typeface="Arial" charset="0"/>
                <a:ea typeface="+mn-ea"/>
                <a:cs typeface="+mn-cs"/>
              </a:rPr>
              <a:t>前</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名</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 </a:t>
            </a:r>
            <a:r>
              <a:rPr lang="en-US" altLang="ko-KR" sz="1200" b="1" i="0" kern="1200" dirty="0">
                <a:solidFill>
                  <a:schemeClr val="tx1"/>
                </a:solidFill>
                <a:effectLst/>
                <a:latin typeface="Arial" charset="0"/>
                <a:ea typeface="+mn-ea"/>
                <a:cs typeface="+mn-cs"/>
              </a:rPr>
              <a:t>refer</a:t>
            </a:r>
            <a:r>
              <a:rPr lang="en-US" altLang="ko-KR" sz="1200" b="0" i="0" kern="1200" dirty="0">
                <a:solidFill>
                  <a:schemeClr val="tx1"/>
                </a:solidFill>
                <a:effectLst/>
                <a:latin typeface="Arial" charset="0"/>
                <a:ea typeface="+mn-ea"/>
                <a:cs typeface="+mn-cs"/>
              </a:rPr>
              <a:t> </a:t>
            </a:r>
            <a:r>
              <a:rPr lang="en-US" altLang="ko-KR" sz="1200" b="1" i="0" kern="1200" dirty="0">
                <a:solidFill>
                  <a:schemeClr val="tx1"/>
                </a:solidFill>
                <a:effectLst/>
                <a:latin typeface="Arial" charset="0"/>
                <a:ea typeface="+mn-ea"/>
                <a:cs typeface="+mn-cs"/>
              </a:rPr>
              <a:t>to</a:t>
            </a:r>
            <a:r>
              <a:rPr lang="en-US" altLang="ko-KR" sz="1200" b="0" i="0" kern="1200" dirty="0">
                <a:solidFill>
                  <a:schemeClr val="tx1"/>
                </a:solidFill>
                <a:effectLst/>
                <a:latin typeface="Arial" charset="0"/>
                <a:ea typeface="+mn-ea"/>
                <a:cs typeface="+mn-cs"/>
              </a:rPr>
              <a:t> a dictionary </a:t>
            </a:r>
            <a:r>
              <a:rPr lang="ko-KR" altLang="en-US" sz="1200" b="0" i="0" kern="1200" dirty="0">
                <a:solidFill>
                  <a:schemeClr val="tx1"/>
                </a:solidFill>
                <a:effectLst/>
                <a:latin typeface="Arial" charset="0"/>
                <a:ea typeface="+mn-ea"/>
                <a:cs typeface="+mn-cs"/>
              </a:rPr>
              <a:t>사전을 찾다 </a:t>
            </a:r>
            <a:r>
              <a:rPr lang="en-US" altLang="ko-KR" sz="1200" b="1" i="0" kern="1200" dirty="0">
                <a:solidFill>
                  <a:schemeClr val="tx1"/>
                </a:solidFill>
                <a:effectLst/>
                <a:latin typeface="Arial" charset="0"/>
                <a:ea typeface="+mn-ea"/>
                <a:cs typeface="+mn-cs"/>
              </a:rPr>
              <a:t>refer</a:t>
            </a:r>
            <a:r>
              <a:rPr lang="en-US" altLang="ko-KR" sz="1200" b="0" i="0" kern="1200" dirty="0">
                <a:solidFill>
                  <a:schemeClr val="tx1"/>
                </a:solidFill>
                <a:effectLst/>
                <a:latin typeface="Arial" charset="0"/>
                <a:ea typeface="+mn-ea"/>
                <a:cs typeface="+mn-cs"/>
              </a:rPr>
              <a:t> </a:t>
            </a:r>
            <a:r>
              <a:rPr lang="en-US" altLang="ko-KR" sz="1200" b="1" i="0" kern="1200" dirty="0">
                <a:solidFill>
                  <a:schemeClr val="tx1"/>
                </a:solidFill>
                <a:effectLst/>
                <a:latin typeface="Arial" charset="0"/>
                <a:ea typeface="+mn-ea"/>
                <a:cs typeface="+mn-cs"/>
              </a:rPr>
              <a:t>to</a:t>
            </a:r>
            <a:r>
              <a:rPr lang="en-US" altLang="ko-KR" sz="1200" b="0" i="0" kern="1200" dirty="0">
                <a:solidFill>
                  <a:schemeClr val="tx1"/>
                </a:solidFill>
                <a:effectLst/>
                <a:latin typeface="Arial" charset="0"/>
                <a:ea typeface="+mn-ea"/>
                <a:cs typeface="+mn-cs"/>
              </a:rPr>
              <a:t> a former employer for a recommendation </a:t>
            </a:r>
            <a:r>
              <a:rPr lang="ko-KR" altLang="en-US" sz="1200" b="0" i="0" kern="1200" dirty="0">
                <a:solidFill>
                  <a:schemeClr val="tx1"/>
                </a:solidFill>
                <a:effectLst/>
                <a:latin typeface="Arial" charset="0"/>
                <a:ea typeface="+mn-ea"/>
                <a:cs typeface="+mn-cs"/>
              </a:rPr>
              <a:t>추천할 만한 인물인가를 전고용주에게 문의하다</a:t>
            </a:r>
            <a:r>
              <a:rPr lang="en-US" altLang="ko-KR" sz="1200" b="0" i="0" kern="1200" dirty="0">
                <a:solidFill>
                  <a:schemeClr val="tx1"/>
                </a:solidFill>
                <a:effectLst/>
                <a:latin typeface="Arial" charset="0"/>
                <a:ea typeface="+mn-ea"/>
                <a:cs typeface="+mn-cs"/>
              </a:rPr>
              <a:t>. </a:t>
            </a:r>
          </a:p>
          <a:p>
            <a:pPr marL="0" indent="0" algn="just">
              <a:buFont typeface="Wingdings" panose="05000000000000000000" pitchFamily="2" charset="2"/>
              <a:buNone/>
            </a:pPr>
            <a:endParaRPr lang="en-US" altLang="ko-KR" sz="1200" b="0" i="0" kern="1200" dirty="0">
              <a:solidFill>
                <a:schemeClr val="tx1"/>
              </a:solidFill>
              <a:effectLst/>
              <a:latin typeface="Arial" charset="0"/>
              <a:ea typeface="+mn-ea"/>
              <a:cs typeface="+mn-cs"/>
            </a:endParaRPr>
          </a:p>
          <a:p>
            <a:pPr marL="0" indent="0" algn="just">
              <a:buFont typeface="Wingdings" panose="05000000000000000000" pitchFamily="2" charset="2"/>
              <a:buNone/>
            </a:pPr>
            <a:r>
              <a:rPr lang="ko-KR" altLang="en-US" sz="1200" b="1" i="0" kern="1200" dirty="0">
                <a:solidFill>
                  <a:schemeClr val="tx1"/>
                </a:solidFill>
                <a:effectLst/>
                <a:latin typeface="Arial" charset="0"/>
                <a:ea typeface="+mn-ea"/>
                <a:cs typeface="+mn-cs"/>
              </a:rPr>
              <a:t>타동사</a:t>
            </a:r>
            <a:r>
              <a:rPr lang="ko-KR" altLang="en-US" sz="1200" b="0"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2. (</a:t>
            </a:r>
            <a:r>
              <a:rPr lang="ko-KR" altLang="en-US" sz="1200" b="0" i="0" kern="1200" dirty="0">
                <a:solidFill>
                  <a:schemeClr val="tx1"/>
                </a:solidFill>
                <a:effectLst/>
                <a:latin typeface="Arial" charset="0"/>
                <a:ea typeface="+mn-ea"/>
                <a:cs typeface="+mn-cs"/>
              </a:rPr>
              <a:t>자료 따위를</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참조하게</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찾아보게</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하다</a:t>
            </a:r>
            <a:r>
              <a:rPr lang="en-US" altLang="ko-KR" sz="1200" b="0" i="0" kern="1200" dirty="0">
                <a:solidFill>
                  <a:schemeClr val="tx1"/>
                </a:solidFill>
                <a:effectLst/>
                <a:latin typeface="Arial" charset="0"/>
                <a:ea typeface="+mn-ea"/>
                <a:cs typeface="+mn-cs"/>
              </a:rPr>
              <a:t>. He usually </a:t>
            </a:r>
            <a:r>
              <a:rPr lang="en-US" altLang="ko-KR" sz="1200" b="1" i="0" kern="1200" dirty="0">
                <a:solidFill>
                  <a:schemeClr val="tx1"/>
                </a:solidFill>
                <a:effectLst/>
                <a:latin typeface="Arial" charset="0"/>
                <a:ea typeface="+mn-ea"/>
                <a:cs typeface="+mn-cs"/>
              </a:rPr>
              <a:t>refers</a:t>
            </a:r>
            <a:r>
              <a:rPr lang="en-US" altLang="ko-KR" sz="1200" b="0" i="0" kern="1200" dirty="0">
                <a:solidFill>
                  <a:schemeClr val="tx1"/>
                </a:solidFill>
                <a:effectLst/>
                <a:latin typeface="Arial" charset="0"/>
                <a:ea typeface="+mn-ea"/>
                <a:cs typeface="+mn-cs"/>
              </a:rPr>
              <a:t> his pupils </a:t>
            </a:r>
            <a:r>
              <a:rPr lang="en-US" altLang="ko-KR" sz="1200" b="1" i="0" kern="1200" dirty="0">
                <a:solidFill>
                  <a:schemeClr val="tx1"/>
                </a:solidFill>
                <a:effectLst/>
                <a:latin typeface="Arial" charset="0"/>
                <a:ea typeface="+mn-ea"/>
                <a:cs typeface="+mn-cs"/>
              </a:rPr>
              <a:t>to</a:t>
            </a:r>
            <a:r>
              <a:rPr lang="en-US" altLang="ko-KR" sz="1200" b="0" i="0" kern="1200" dirty="0">
                <a:solidFill>
                  <a:schemeClr val="tx1"/>
                </a:solidFill>
                <a:effectLst/>
                <a:latin typeface="Arial" charset="0"/>
                <a:ea typeface="+mn-ea"/>
                <a:cs typeface="+mn-cs"/>
              </a:rPr>
              <a:t> this dictionary. </a:t>
            </a:r>
            <a:r>
              <a:rPr lang="ko-KR" altLang="en-US" sz="1200" b="0" i="0" kern="1200" dirty="0">
                <a:solidFill>
                  <a:schemeClr val="tx1"/>
                </a:solidFill>
                <a:effectLst/>
                <a:latin typeface="Arial" charset="0"/>
                <a:ea typeface="+mn-ea"/>
                <a:cs typeface="+mn-cs"/>
              </a:rPr>
              <a:t>그는 보통 학생들에게 이 사전을 참조하라고 이른다</a:t>
            </a:r>
            <a:r>
              <a:rPr lang="en-US" altLang="ko-KR" sz="1200" b="0" i="0" kern="1200" dirty="0">
                <a:solidFill>
                  <a:schemeClr val="tx1"/>
                </a:solidFill>
                <a:effectLst/>
                <a:latin typeface="Arial" charset="0"/>
                <a:ea typeface="+mn-ea"/>
                <a:cs typeface="+mn-cs"/>
              </a:rPr>
              <a:t>. The asterisk </a:t>
            </a:r>
            <a:r>
              <a:rPr lang="en-US" altLang="ko-KR" sz="1200" b="1" i="0" kern="1200" dirty="0">
                <a:solidFill>
                  <a:schemeClr val="tx1"/>
                </a:solidFill>
                <a:effectLst/>
                <a:latin typeface="Arial" charset="0"/>
                <a:ea typeface="+mn-ea"/>
                <a:cs typeface="+mn-cs"/>
              </a:rPr>
              <a:t>refers</a:t>
            </a:r>
            <a:r>
              <a:rPr lang="en-US" altLang="ko-KR" sz="1200" b="0" i="0" kern="1200" dirty="0">
                <a:solidFill>
                  <a:schemeClr val="tx1"/>
                </a:solidFill>
                <a:effectLst/>
                <a:latin typeface="Arial" charset="0"/>
                <a:ea typeface="+mn-ea"/>
                <a:cs typeface="+mn-cs"/>
              </a:rPr>
              <a:t> the reader </a:t>
            </a:r>
            <a:r>
              <a:rPr lang="en-US" altLang="ko-KR" sz="1200" b="1" i="0" kern="1200" dirty="0">
                <a:solidFill>
                  <a:schemeClr val="tx1"/>
                </a:solidFill>
                <a:effectLst/>
                <a:latin typeface="Arial" charset="0"/>
                <a:ea typeface="+mn-ea"/>
                <a:cs typeface="+mn-cs"/>
              </a:rPr>
              <a:t>to</a:t>
            </a:r>
            <a:r>
              <a:rPr lang="en-US" altLang="ko-KR" sz="1200" b="0" i="0" kern="1200" dirty="0">
                <a:solidFill>
                  <a:schemeClr val="tx1"/>
                </a:solidFill>
                <a:effectLst/>
                <a:latin typeface="Arial" charset="0"/>
                <a:ea typeface="+mn-ea"/>
                <a:cs typeface="+mn-cs"/>
              </a:rPr>
              <a:t> a footnote. </a:t>
            </a:r>
            <a:r>
              <a:rPr lang="ko-KR" altLang="en-US" sz="1200" b="0" i="0" kern="1200" dirty="0">
                <a:solidFill>
                  <a:schemeClr val="tx1"/>
                </a:solidFill>
                <a:effectLst/>
                <a:latin typeface="Arial" charset="0"/>
                <a:ea typeface="+mn-ea"/>
                <a:cs typeface="+mn-cs"/>
              </a:rPr>
              <a:t>별표</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는 독자에게 각주</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脚註</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를 보라는 뜻이다</a:t>
            </a:r>
            <a:r>
              <a:rPr lang="en-US" altLang="ko-KR" sz="1200" b="0" i="0" kern="1200" dirty="0">
                <a:solidFill>
                  <a:schemeClr val="tx1"/>
                </a:solidFill>
                <a:effectLst/>
                <a:latin typeface="Arial" charset="0"/>
                <a:ea typeface="+mn-ea"/>
                <a:cs typeface="+mn-cs"/>
              </a:rPr>
              <a:t>.</a:t>
            </a:r>
          </a:p>
          <a:p>
            <a:pPr marL="171450" indent="-171450" algn="just">
              <a:buFont typeface="Wingdings" panose="05000000000000000000" pitchFamily="2" charset="2"/>
              <a:buChar char="à"/>
            </a:pPr>
            <a:endParaRPr lang="en-US" dirty="0"/>
          </a:p>
        </p:txBody>
      </p:sp>
      <p:sp>
        <p:nvSpPr>
          <p:cNvPr id="94211" name="Slide Number Placeholder 3"/>
          <p:cNvSpPr>
            <a:spLocks noGrp="1"/>
          </p:cNvSpPr>
          <p:nvPr>
            <p:ph type="sldNum" sz="quarter" idx="5"/>
          </p:nvPr>
        </p:nvSpPr>
        <p:spPr>
          <a:noFill/>
        </p:spPr>
        <p:txBody>
          <a:bodyPr/>
          <a:lstStyle/>
          <a:p>
            <a:fld id="{C946CDC9-F364-4ED2-A3C1-B43011E49B44}" type="slidenum">
              <a:rPr lang="en-US" smtClean="0">
                <a:cs typeface="Arial" charset="0"/>
              </a:rPr>
              <a:pPr/>
              <a:t>41</a:t>
            </a:fld>
            <a:endParaRPr lang="en-US" dirty="0">
              <a:cs typeface="Arial" charset="0"/>
            </a:endParaRPr>
          </a:p>
        </p:txBody>
      </p:sp>
    </p:spTree>
    <p:extLst>
      <p:ext uri="{BB962C8B-B14F-4D97-AF65-F5344CB8AC3E}">
        <p14:creationId xmlns:p14="http://schemas.microsoft.com/office/powerpoint/2010/main" val="2431223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p:spPr>
        <p:txBody>
          <a:bodyPr/>
          <a:lstStyle/>
          <a:p>
            <a:pPr algn="just"/>
            <a:r>
              <a:rPr lang="ko-KR" altLang="en-US" sz="1200" b="0" i="0" u="none" strike="noStrike" kern="1200" baseline="0" dirty="0">
                <a:solidFill>
                  <a:schemeClr val="tx1"/>
                </a:solidFill>
                <a:latin typeface="Arial" charset="0"/>
                <a:ea typeface="+mn-ea"/>
                <a:cs typeface="+mn-cs"/>
              </a:rPr>
              <a:t>내셔널 </a:t>
            </a:r>
            <a:r>
              <a:rPr lang="ko-KR" altLang="en-US" sz="1200" b="1" i="0" u="none" strike="noStrike" kern="1200" baseline="0" dirty="0">
                <a:solidFill>
                  <a:schemeClr val="tx1"/>
                </a:solidFill>
                <a:latin typeface="Arial" charset="0"/>
                <a:ea typeface="+mn-ea"/>
                <a:cs typeface="+mn-cs"/>
              </a:rPr>
              <a:t>홈 쇼</a:t>
            </a:r>
            <a:r>
              <a:rPr lang="ko-KR" altLang="en-US" sz="1200" b="0" i="0" u="none" strike="noStrike" kern="1200" baseline="0" dirty="0">
                <a:solidFill>
                  <a:schemeClr val="tx1"/>
                </a:solidFill>
                <a:latin typeface="Arial" charset="0"/>
                <a:ea typeface="+mn-ea"/>
                <a:cs typeface="+mn-cs"/>
              </a:rPr>
              <a:t>에서는 전문 인테리어 디자이너들이 상담센터를 운영하여 행사장을 방문한 분들에게 인테리어 디자인 고민을 해결해주고 </a:t>
            </a:r>
            <a:r>
              <a:rPr lang="ko-KR" altLang="en-US" sz="1200" b="0" i="0" u="none" strike="noStrike" kern="1200" baseline="0" dirty="0" err="1">
                <a:solidFill>
                  <a:schemeClr val="tx1"/>
                </a:solidFill>
                <a:latin typeface="Arial" charset="0"/>
                <a:ea typeface="+mn-ea"/>
                <a:cs typeface="+mn-cs"/>
              </a:rPr>
              <a:t>레노베이션</a:t>
            </a:r>
            <a:r>
              <a:rPr lang="ko-KR" altLang="en-US" sz="1200" b="0" i="0" u="none" strike="noStrike" kern="1200" baseline="0" dirty="0">
                <a:solidFill>
                  <a:schemeClr val="tx1"/>
                </a:solidFill>
                <a:latin typeface="Arial" charset="0"/>
                <a:ea typeface="+mn-ea"/>
                <a:cs typeface="+mn-cs"/>
              </a:rPr>
              <a:t> 전문가들에게 집 개조 및 보수에 대해 상담을 받을 수 있습니다</a:t>
            </a:r>
            <a:r>
              <a:rPr lang="en-US" altLang="ko-KR" sz="1200" b="0" i="0" u="none" strike="noStrike" kern="1200" baseline="0" dirty="0">
                <a:solidFill>
                  <a:schemeClr val="tx1"/>
                </a:solidFill>
                <a:latin typeface="Arial" charset="0"/>
                <a:ea typeface="+mn-ea"/>
                <a:cs typeface="+mn-cs"/>
              </a:rPr>
              <a:t>. </a:t>
            </a:r>
            <a:r>
              <a:rPr lang="ko-KR" altLang="en-US" sz="1200" b="0" i="0" u="none" strike="noStrike" kern="1200" baseline="0" dirty="0">
                <a:solidFill>
                  <a:schemeClr val="tx1"/>
                </a:solidFill>
                <a:latin typeface="Arial" charset="0"/>
                <a:ea typeface="+mn-ea"/>
                <a:cs typeface="+mn-cs"/>
              </a:rPr>
              <a:t>또한</a:t>
            </a:r>
            <a:r>
              <a:rPr lang="en-US" altLang="ko-KR" sz="1200" b="0" i="0" u="none" strike="noStrike" kern="1200" baseline="0" dirty="0">
                <a:solidFill>
                  <a:schemeClr val="tx1"/>
                </a:solidFill>
                <a:latin typeface="Arial" charset="0"/>
                <a:ea typeface="+mn-ea"/>
                <a:cs typeface="+mn-cs"/>
              </a:rPr>
              <a:t>, </a:t>
            </a:r>
            <a:r>
              <a:rPr lang="ko-KR" altLang="en-US" sz="1200" b="0" i="0" u="none" strike="noStrike" kern="1200" baseline="0" dirty="0">
                <a:solidFill>
                  <a:schemeClr val="tx1"/>
                </a:solidFill>
                <a:latin typeface="Arial" charset="0"/>
                <a:ea typeface="+mn-ea"/>
                <a:cs typeface="+mn-cs"/>
              </a:rPr>
              <a:t>집과 정원 인테리어에 </a:t>
            </a:r>
            <a:r>
              <a:rPr lang="en-US" altLang="ko-KR" sz="1200" b="0" i="0" u="none" strike="noStrike" kern="1200" baseline="0" dirty="0">
                <a:solidFill>
                  <a:schemeClr val="tx1"/>
                </a:solidFill>
                <a:latin typeface="Arial" charset="0"/>
                <a:ea typeface="+mn-ea"/>
                <a:cs typeface="+mn-cs"/>
              </a:rPr>
              <a:t>…</a:t>
            </a:r>
          </a:p>
          <a:p>
            <a:pPr algn="just"/>
            <a:endParaRPr lang="en-US" sz="1200" b="0" i="0" u="none" strike="noStrike" kern="1200" baseline="0" dirty="0">
              <a:solidFill>
                <a:schemeClr val="tx1"/>
              </a:solidFill>
              <a:latin typeface="Arial" charset="0"/>
              <a:ea typeface="+mn-ea"/>
              <a:cs typeface="+mn-cs"/>
            </a:endParaRPr>
          </a:p>
        </p:txBody>
      </p:sp>
      <p:sp>
        <p:nvSpPr>
          <p:cNvPr id="96259" name="Slide Number Placeholder 3"/>
          <p:cNvSpPr>
            <a:spLocks noGrp="1"/>
          </p:cNvSpPr>
          <p:nvPr>
            <p:ph type="sldNum" sz="quarter" idx="5"/>
          </p:nvPr>
        </p:nvSpPr>
        <p:spPr>
          <a:noFill/>
        </p:spPr>
        <p:txBody>
          <a:bodyPr/>
          <a:lstStyle/>
          <a:p>
            <a:fld id="{FDCC0B4C-895B-4A2F-B4B4-C549F4192EB0}" type="slidenum">
              <a:rPr lang="en-US" smtClean="0">
                <a:cs typeface="Arial" charset="0"/>
              </a:rPr>
              <a:pPr/>
              <a:t>42</a:t>
            </a:fld>
            <a:endParaRPr lang="en-US" dirty="0">
              <a:cs typeface="Arial" charset="0"/>
            </a:endParaRPr>
          </a:p>
        </p:txBody>
      </p:sp>
    </p:spTree>
    <p:extLst>
      <p:ext uri="{BB962C8B-B14F-4D97-AF65-F5344CB8AC3E}">
        <p14:creationId xmlns:p14="http://schemas.microsoft.com/office/powerpoint/2010/main" val="3725077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p:spPr>
        <p:txBody>
          <a:bodyPr/>
          <a:lstStyle/>
          <a:p>
            <a:pPr algn="just"/>
            <a:r>
              <a:rPr lang="ko-KR" altLang="en-US" sz="1200" b="0" i="0" u="none" strike="noStrike" kern="1200" baseline="0" dirty="0">
                <a:solidFill>
                  <a:schemeClr val="tx1"/>
                </a:solidFill>
                <a:latin typeface="Arial" charset="0"/>
                <a:ea typeface="+mn-ea"/>
                <a:cs typeface="+mn-cs"/>
              </a:rPr>
              <a:t>내셔널 </a:t>
            </a:r>
            <a:r>
              <a:rPr lang="ko-KR" altLang="en-US" sz="1200" b="1" i="0" u="none" strike="noStrike" kern="1200" baseline="0" dirty="0">
                <a:solidFill>
                  <a:schemeClr val="tx1"/>
                </a:solidFill>
                <a:latin typeface="Arial" charset="0"/>
                <a:ea typeface="+mn-ea"/>
                <a:cs typeface="+mn-cs"/>
              </a:rPr>
              <a:t>홈 쇼</a:t>
            </a:r>
            <a:r>
              <a:rPr lang="ko-KR" altLang="en-US" sz="1200" b="0" i="0" u="none" strike="noStrike" kern="1200" baseline="0" dirty="0">
                <a:solidFill>
                  <a:schemeClr val="tx1"/>
                </a:solidFill>
                <a:latin typeface="Arial" charset="0"/>
                <a:ea typeface="+mn-ea"/>
                <a:cs typeface="+mn-cs"/>
              </a:rPr>
              <a:t>에서는 전문 인테리어 디자이너들이 상담센터를 운영하여 행사장을 방문한 분들에게 인테리어 디자인 고민을 해결해주고 </a:t>
            </a:r>
            <a:r>
              <a:rPr lang="ko-KR" altLang="en-US" sz="1200" b="0" i="0" u="none" strike="noStrike" kern="1200" baseline="0" dirty="0" err="1">
                <a:solidFill>
                  <a:schemeClr val="tx1"/>
                </a:solidFill>
                <a:latin typeface="Arial" charset="0"/>
                <a:ea typeface="+mn-ea"/>
                <a:cs typeface="+mn-cs"/>
              </a:rPr>
              <a:t>레노베이션</a:t>
            </a:r>
            <a:r>
              <a:rPr lang="ko-KR" altLang="en-US" sz="1200" b="0" i="0" u="none" strike="noStrike" kern="1200" baseline="0" dirty="0">
                <a:solidFill>
                  <a:schemeClr val="tx1"/>
                </a:solidFill>
                <a:latin typeface="Arial" charset="0"/>
                <a:ea typeface="+mn-ea"/>
                <a:cs typeface="+mn-cs"/>
              </a:rPr>
              <a:t> 전문가들에게 집 개조 및 보수에 대해 상담을 받을 수 있습니다</a:t>
            </a:r>
            <a:r>
              <a:rPr lang="en-US" altLang="ko-KR" sz="1200" b="0" i="0" u="none" strike="noStrike" kern="1200" baseline="0" dirty="0">
                <a:solidFill>
                  <a:schemeClr val="tx1"/>
                </a:solidFill>
                <a:latin typeface="Arial" charset="0"/>
                <a:ea typeface="+mn-ea"/>
                <a:cs typeface="+mn-cs"/>
              </a:rPr>
              <a:t>. </a:t>
            </a:r>
            <a:r>
              <a:rPr lang="ko-KR" altLang="en-US" sz="1200" b="0" i="0" u="none" strike="noStrike" kern="1200" baseline="0" dirty="0">
                <a:solidFill>
                  <a:schemeClr val="tx1"/>
                </a:solidFill>
                <a:latin typeface="Arial" charset="0"/>
                <a:ea typeface="+mn-ea"/>
                <a:cs typeface="+mn-cs"/>
              </a:rPr>
              <a:t>또한</a:t>
            </a:r>
            <a:r>
              <a:rPr lang="en-US" altLang="ko-KR" sz="1200" b="0" i="0" u="none" strike="noStrike" kern="1200" baseline="0" dirty="0">
                <a:solidFill>
                  <a:schemeClr val="tx1"/>
                </a:solidFill>
                <a:latin typeface="Arial" charset="0"/>
                <a:ea typeface="+mn-ea"/>
                <a:cs typeface="+mn-cs"/>
              </a:rPr>
              <a:t>, </a:t>
            </a:r>
            <a:r>
              <a:rPr lang="ko-KR" altLang="en-US" sz="1200" b="0" i="0" u="none" strike="noStrike" kern="1200" baseline="0" dirty="0">
                <a:solidFill>
                  <a:schemeClr val="tx1"/>
                </a:solidFill>
                <a:latin typeface="Arial" charset="0"/>
                <a:ea typeface="+mn-ea"/>
                <a:cs typeface="+mn-cs"/>
              </a:rPr>
              <a:t>집과 정원 인테리어에 </a:t>
            </a:r>
            <a:r>
              <a:rPr lang="en-US" altLang="ko-KR" sz="1200" b="0" i="0" u="none" strike="noStrike" kern="1200" baseline="0" dirty="0">
                <a:solidFill>
                  <a:schemeClr val="tx1"/>
                </a:solidFill>
                <a:latin typeface="Arial" charset="0"/>
                <a:ea typeface="+mn-ea"/>
                <a:cs typeface="+mn-cs"/>
              </a:rPr>
              <a:t>…</a:t>
            </a:r>
          </a:p>
          <a:p>
            <a:pPr algn="just"/>
            <a:endParaRPr lang="en-US" sz="1200" b="0" i="0" u="none" strike="noStrike" kern="1200" baseline="0" dirty="0">
              <a:solidFill>
                <a:schemeClr val="tx1"/>
              </a:solidFill>
              <a:latin typeface="Arial" charset="0"/>
              <a:ea typeface="+mn-ea"/>
              <a:cs typeface="+mn-cs"/>
            </a:endParaRPr>
          </a:p>
        </p:txBody>
      </p:sp>
      <p:sp>
        <p:nvSpPr>
          <p:cNvPr id="96259" name="Slide Number Placeholder 3"/>
          <p:cNvSpPr>
            <a:spLocks noGrp="1"/>
          </p:cNvSpPr>
          <p:nvPr>
            <p:ph type="sldNum" sz="quarter" idx="5"/>
          </p:nvPr>
        </p:nvSpPr>
        <p:spPr>
          <a:noFill/>
        </p:spPr>
        <p:txBody>
          <a:bodyPr/>
          <a:lstStyle/>
          <a:p>
            <a:fld id="{FDCC0B4C-895B-4A2F-B4B4-C549F4192EB0}" type="slidenum">
              <a:rPr lang="en-US" smtClean="0">
                <a:cs typeface="Arial" charset="0"/>
              </a:rPr>
              <a:pPr/>
              <a:t>43</a:t>
            </a:fld>
            <a:endParaRPr lang="en-US" dirty="0">
              <a:cs typeface="Arial" charset="0"/>
            </a:endParaRPr>
          </a:p>
        </p:txBody>
      </p:sp>
    </p:spTree>
    <p:extLst>
      <p:ext uri="{BB962C8B-B14F-4D97-AF65-F5344CB8AC3E}">
        <p14:creationId xmlns:p14="http://schemas.microsoft.com/office/powerpoint/2010/main" val="3934298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p:spPr>
        <p:txBody>
          <a:bodyPr/>
          <a:lstStyle/>
          <a:p>
            <a:pPr algn="just"/>
            <a:r>
              <a:rPr lang="en-US" altLang="ko-KR" sz="1200" b="0" i="0" u="none" strike="noStrike" kern="1200" baseline="0" dirty="0">
                <a:solidFill>
                  <a:schemeClr val="tx1"/>
                </a:solidFill>
                <a:latin typeface="Arial" charset="0"/>
                <a:ea typeface="+mn-ea"/>
                <a:cs typeface="+mn-cs"/>
              </a:rPr>
              <a:t>Figure 4-16 shows the </a:t>
            </a:r>
            <a:r>
              <a:rPr lang="en-US" altLang="ko-KR" sz="1200" b="1" i="0" u="none" strike="noStrike" kern="1200" baseline="0" dirty="0">
                <a:solidFill>
                  <a:schemeClr val="tx1"/>
                </a:solidFill>
                <a:latin typeface="Arial" charset="0"/>
                <a:ea typeface="+mn-ea"/>
                <a:cs typeface="+mn-cs"/>
              </a:rPr>
              <a:t>seminar customer list </a:t>
            </a:r>
            <a:r>
              <a:rPr lang="en-US" altLang="ko-KR" sz="1200" b="0" i="0" u="none" strike="noStrike" kern="1200" baseline="0" dirty="0">
                <a:solidFill>
                  <a:schemeClr val="tx1"/>
                </a:solidFill>
                <a:latin typeface="Arial" charset="0"/>
                <a:ea typeface="+mn-ea"/>
                <a:cs typeface="+mn-cs"/>
              </a:rPr>
              <a:t>form that Heather or her assistant fills out at seminars. This form includes basic data about the seminar as well as the name, phone, and email address of each seminar attendee. If we examine this list in terms of a data model, you see two potential </a:t>
            </a:r>
            <a:r>
              <a:rPr lang="en-US" altLang="ko-KR" sz="1200" b="1" i="0" u="none" strike="noStrike" kern="1200" baseline="0" dirty="0">
                <a:solidFill>
                  <a:schemeClr val="tx1"/>
                </a:solidFill>
                <a:latin typeface="Arial" charset="0"/>
                <a:ea typeface="+mn-ea"/>
                <a:cs typeface="+mn-cs"/>
              </a:rPr>
              <a:t>entities</a:t>
            </a:r>
            <a:r>
              <a:rPr lang="en-US" altLang="ko-KR" sz="1200" b="0" i="0" u="none" strike="noStrike" kern="1200" baseline="0" dirty="0">
                <a:solidFill>
                  <a:schemeClr val="tx1"/>
                </a:solidFill>
                <a:latin typeface="Arial" charset="0"/>
                <a:ea typeface="+mn-ea"/>
                <a:cs typeface="+mn-cs"/>
              </a:rPr>
              <a:t>: SEMINAR and CUSTOMER. From the form in Figure 4-16, we can </a:t>
            </a:r>
            <a:r>
              <a:rPr lang="en-US" altLang="ko-KR" sz="1200" b="0" i="0" u="sng" strike="noStrike" kern="1200" baseline="0" dirty="0">
                <a:solidFill>
                  <a:schemeClr val="tx1"/>
                </a:solidFill>
                <a:latin typeface="Arial" charset="0"/>
                <a:ea typeface="+mn-ea"/>
                <a:cs typeface="+mn-cs"/>
              </a:rPr>
              <a:t>conclude</a:t>
            </a:r>
            <a:r>
              <a:rPr lang="en-US" altLang="ko-KR" sz="1200" b="0" i="0" u="none" strike="noStrike" kern="1200" baseline="0" dirty="0">
                <a:solidFill>
                  <a:schemeClr val="tx1"/>
                </a:solidFill>
                <a:latin typeface="Arial" charset="0"/>
                <a:ea typeface="+mn-ea"/>
                <a:cs typeface="+mn-cs"/>
              </a:rPr>
              <a:t> that a SEMINAR relates to many CUSTOMERs, and we can make the </a:t>
            </a:r>
            <a:r>
              <a:rPr lang="en-US" altLang="ko-KR" sz="1200" b="1" i="0" u="none" strike="noStrike" kern="1200" baseline="0" dirty="0">
                <a:solidFill>
                  <a:schemeClr val="tx1"/>
                </a:solidFill>
                <a:latin typeface="Arial" charset="0"/>
                <a:ea typeface="+mn-ea"/>
                <a:cs typeface="+mn-cs"/>
              </a:rPr>
              <a:t>initial</a:t>
            </a:r>
            <a:r>
              <a:rPr lang="en-US" altLang="ko-KR" sz="1200" b="0" i="0" u="none" strike="noStrike" kern="1200" baseline="0" dirty="0">
                <a:solidFill>
                  <a:schemeClr val="tx1"/>
                </a:solidFill>
                <a:latin typeface="Arial" charset="0"/>
                <a:ea typeface="+mn-ea"/>
                <a:cs typeface="+mn-cs"/>
              </a:rPr>
              <a:t> E-R diagram shown in Figure 4-17(a).</a:t>
            </a:r>
          </a:p>
          <a:p>
            <a:pPr algn="just"/>
            <a:endParaRPr lang="en-US" altLang="ko-KR" sz="1200" b="0" i="0" u="none" strike="noStrike" kern="1200" baseline="0" dirty="0">
              <a:solidFill>
                <a:schemeClr val="tx1"/>
              </a:solidFill>
              <a:latin typeface="Arial" charset="0"/>
              <a:ea typeface="+mn-ea"/>
              <a:cs typeface="+mn-cs"/>
            </a:endParaRPr>
          </a:p>
          <a:p>
            <a:pPr algn="just"/>
            <a:r>
              <a:rPr lang="en-US" altLang="ko-KR" sz="1200" b="0" i="0" u="none" strike="noStrike" kern="1200" baseline="0" dirty="0">
                <a:solidFill>
                  <a:schemeClr val="tx1"/>
                </a:solidFill>
                <a:latin typeface="Arial" charset="0"/>
                <a:ea typeface="+mn-ea"/>
                <a:cs typeface="+mn-cs"/>
              </a:rPr>
              <a:t>However, from this single </a:t>
            </a:r>
            <a:r>
              <a:rPr lang="en-US" altLang="ko-KR" sz="1200" b="0" i="0" u="sng" strike="noStrike" kern="1200" baseline="0" dirty="0">
                <a:solidFill>
                  <a:schemeClr val="tx1"/>
                </a:solidFill>
                <a:latin typeface="Arial" charset="0"/>
                <a:ea typeface="+mn-ea"/>
                <a:cs typeface="+mn-cs"/>
              </a:rPr>
              <a:t>document</a:t>
            </a:r>
            <a:r>
              <a:rPr lang="en-US" altLang="ko-KR" sz="1200" b="0" i="0" u="none" strike="noStrike" kern="1200" baseline="0" dirty="0">
                <a:solidFill>
                  <a:schemeClr val="tx1"/>
                </a:solidFill>
                <a:latin typeface="Arial" charset="0"/>
                <a:ea typeface="+mn-ea"/>
                <a:cs typeface="+mn-cs"/>
              </a:rPr>
              <a:t> we </a:t>
            </a:r>
            <a:r>
              <a:rPr lang="en-US" altLang="ko-KR" sz="1200" b="0" i="1" u="none" strike="noStrike" kern="1200" baseline="0" dirty="0">
                <a:solidFill>
                  <a:schemeClr val="tx1"/>
                </a:solidFill>
                <a:latin typeface="Arial" charset="0"/>
                <a:ea typeface="+mn-ea"/>
                <a:cs typeface="+mn-cs"/>
              </a:rPr>
              <a:t>cannot </a:t>
            </a:r>
            <a:r>
              <a:rPr lang="en-US" altLang="ko-KR" sz="1200" b="0" i="0" u="none" strike="noStrike" kern="1200" baseline="0" dirty="0">
                <a:solidFill>
                  <a:schemeClr val="tx1"/>
                </a:solidFill>
                <a:latin typeface="Arial" charset="0"/>
                <a:ea typeface="+mn-ea"/>
                <a:cs typeface="+mn-cs"/>
              </a:rPr>
              <a:t>determine a number of other facts. For example, we are not sure about </a:t>
            </a:r>
            <a:r>
              <a:rPr lang="en-US" altLang="ko-KR" sz="1200" b="1" i="0" u="none" strike="noStrike" kern="1200" baseline="0" dirty="0">
                <a:solidFill>
                  <a:schemeClr val="tx1"/>
                </a:solidFill>
                <a:latin typeface="Arial" charset="0"/>
                <a:ea typeface="+mn-ea"/>
                <a:cs typeface="+mn-cs"/>
              </a:rPr>
              <a:t>cardinalities</a:t>
            </a:r>
            <a:r>
              <a:rPr lang="en-US" altLang="ko-KR" sz="1200" b="0" i="0" u="none" strike="noStrike" kern="1200" baseline="0" dirty="0">
                <a:solidFill>
                  <a:schemeClr val="tx1"/>
                </a:solidFill>
                <a:latin typeface="Arial" charset="0"/>
                <a:ea typeface="+mn-ea"/>
                <a:cs typeface="+mn-cs"/>
              </a:rPr>
              <a:t>. Currently, we show a 1:N relationship, with both entities </a:t>
            </a:r>
            <a:r>
              <a:rPr lang="en-US" altLang="ko-KR" sz="1200" b="1" i="0" u="none" strike="noStrike" kern="1200" baseline="0" dirty="0">
                <a:solidFill>
                  <a:schemeClr val="tx1"/>
                </a:solidFill>
                <a:latin typeface="Arial" charset="0"/>
                <a:ea typeface="+mn-ea"/>
                <a:cs typeface="+mn-cs"/>
              </a:rPr>
              <a:t>required</a:t>
            </a:r>
            <a:r>
              <a:rPr lang="en-US" altLang="ko-KR" sz="1200" b="0" i="0" u="none" strike="noStrike" kern="1200" baseline="0" dirty="0">
                <a:solidFill>
                  <a:schemeClr val="tx1"/>
                </a:solidFill>
                <a:latin typeface="Arial" charset="0"/>
                <a:ea typeface="+mn-ea"/>
                <a:cs typeface="+mn-cs"/>
              </a:rPr>
              <a:t> in the relationship, but we are not certain about this. Neither do we know what to use for the identifier of each entity.</a:t>
            </a:r>
            <a:endParaRPr lang="en-US" dirty="0"/>
          </a:p>
        </p:txBody>
      </p:sp>
      <p:sp>
        <p:nvSpPr>
          <p:cNvPr id="98307" name="Slide Number Placeholder 3"/>
          <p:cNvSpPr>
            <a:spLocks noGrp="1"/>
          </p:cNvSpPr>
          <p:nvPr>
            <p:ph type="sldNum" sz="quarter" idx="5"/>
          </p:nvPr>
        </p:nvSpPr>
        <p:spPr>
          <a:noFill/>
        </p:spPr>
        <p:txBody>
          <a:bodyPr/>
          <a:lstStyle/>
          <a:p>
            <a:fld id="{BF3E22ED-76ED-4EF9-9235-18495FF6FC91}" type="slidenum">
              <a:rPr lang="en-US" smtClean="0">
                <a:cs typeface="Arial" charset="0"/>
              </a:rPr>
              <a:pPr/>
              <a:t>44</a:t>
            </a:fld>
            <a:endParaRPr lang="en-US" dirty="0">
              <a:cs typeface="Arial" charset="0"/>
            </a:endParaRPr>
          </a:p>
        </p:txBody>
      </p:sp>
    </p:spTree>
    <p:extLst>
      <p:ext uri="{BB962C8B-B14F-4D97-AF65-F5344CB8AC3E}">
        <p14:creationId xmlns:p14="http://schemas.microsoft.com/office/powerpoint/2010/main" val="1248003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However, from this single </a:t>
            </a:r>
            <a:r>
              <a:rPr lang="en-US" altLang="ko-KR" sz="1200" b="0" i="0" u="sng" strike="noStrike" kern="1200" baseline="0" dirty="0">
                <a:solidFill>
                  <a:schemeClr val="tx1"/>
                </a:solidFill>
                <a:latin typeface="Arial" charset="0"/>
                <a:ea typeface="+mn-ea"/>
                <a:cs typeface="+mn-cs"/>
              </a:rPr>
              <a:t>document</a:t>
            </a:r>
            <a:r>
              <a:rPr lang="en-US" altLang="ko-KR" sz="1200" b="0" i="0" u="none" strike="noStrike" kern="1200" baseline="0" dirty="0">
                <a:solidFill>
                  <a:schemeClr val="tx1"/>
                </a:solidFill>
                <a:latin typeface="Arial" charset="0"/>
                <a:ea typeface="+mn-ea"/>
                <a:cs typeface="+mn-cs"/>
              </a:rPr>
              <a:t> we </a:t>
            </a:r>
            <a:r>
              <a:rPr lang="en-US" altLang="ko-KR" sz="1200" b="0" i="1" u="none" strike="noStrike" kern="1200" baseline="0" dirty="0">
                <a:solidFill>
                  <a:schemeClr val="tx1"/>
                </a:solidFill>
                <a:latin typeface="Arial" charset="0"/>
                <a:ea typeface="+mn-ea"/>
                <a:cs typeface="+mn-cs"/>
              </a:rPr>
              <a:t>cannot </a:t>
            </a:r>
            <a:r>
              <a:rPr lang="en-US" altLang="ko-KR" sz="1200" b="0" i="0" u="none" strike="noStrike" kern="1200" baseline="0" dirty="0">
                <a:solidFill>
                  <a:schemeClr val="tx1"/>
                </a:solidFill>
                <a:latin typeface="Arial" charset="0"/>
                <a:ea typeface="+mn-ea"/>
                <a:cs typeface="+mn-cs"/>
              </a:rPr>
              <a:t>determine a number of other facts. For example, we are not sure about </a:t>
            </a:r>
            <a:r>
              <a:rPr lang="en-US" altLang="ko-KR" sz="1200" b="1" i="0" u="none" strike="noStrike" kern="1200" baseline="0" dirty="0">
                <a:solidFill>
                  <a:schemeClr val="tx1"/>
                </a:solidFill>
                <a:latin typeface="Arial" charset="0"/>
                <a:ea typeface="+mn-ea"/>
                <a:cs typeface="+mn-cs"/>
              </a:rPr>
              <a:t>cardinalities</a:t>
            </a:r>
            <a:r>
              <a:rPr lang="en-US" altLang="ko-KR" sz="1200" b="0" i="0" u="none" strike="noStrike" kern="1200" baseline="0" dirty="0">
                <a:solidFill>
                  <a:schemeClr val="tx1"/>
                </a:solidFill>
                <a:latin typeface="Arial" charset="0"/>
                <a:ea typeface="+mn-ea"/>
                <a:cs typeface="+mn-cs"/>
              </a:rPr>
              <a:t>. Currently, we show a 1:N relationship, with both entities </a:t>
            </a:r>
            <a:r>
              <a:rPr lang="en-US" altLang="ko-KR" sz="1200" b="0" i="0" u="sng" strike="noStrike" kern="1200" baseline="0" dirty="0">
                <a:solidFill>
                  <a:schemeClr val="tx1"/>
                </a:solidFill>
                <a:latin typeface="Arial" charset="0"/>
                <a:ea typeface="+mn-ea"/>
                <a:cs typeface="+mn-cs"/>
              </a:rPr>
              <a:t>required</a:t>
            </a:r>
            <a:r>
              <a:rPr lang="en-US" altLang="ko-KR" sz="1200" b="0" i="0" u="none" strike="noStrike" kern="1200" baseline="0" dirty="0">
                <a:solidFill>
                  <a:schemeClr val="tx1"/>
                </a:solidFill>
                <a:latin typeface="Arial" charset="0"/>
                <a:ea typeface="+mn-ea"/>
                <a:cs typeface="+mn-cs"/>
              </a:rPr>
              <a:t> in the relationship, but we are not certain about this. Neither do we know what to use for the identifier of each entity.</a:t>
            </a:r>
            <a:endParaRPr lang="en-US" altLang="ko-KR" dirty="0"/>
          </a:p>
          <a:p>
            <a:pPr eaLnBrk="1" hangingPunct="1"/>
            <a:endParaRPr lang="en-US" dirty="0"/>
          </a:p>
        </p:txBody>
      </p:sp>
      <p:sp>
        <p:nvSpPr>
          <p:cNvPr id="100355" name="Slide Number Placeholder 3"/>
          <p:cNvSpPr>
            <a:spLocks noGrp="1"/>
          </p:cNvSpPr>
          <p:nvPr>
            <p:ph type="sldNum" sz="quarter" idx="5"/>
          </p:nvPr>
        </p:nvSpPr>
        <p:spPr>
          <a:noFill/>
        </p:spPr>
        <p:txBody>
          <a:bodyPr/>
          <a:lstStyle/>
          <a:p>
            <a:fld id="{90A3FC98-1560-4DB7-859D-0C68CFA2D8CF}" type="slidenum">
              <a:rPr lang="en-US" smtClean="0">
                <a:cs typeface="Arial" charset="0"/>
              </a:rPr>
              <a:pPr/>
              <a:t>45</a:t>
            </a:fld>
            <a:endParaRPr lang="en-US" dirty="0">
              <a:cs typeface="Arial" charset="0"/>
            </a:endParaRPr>
          </a:p>
        </p:txBody>
      </p:sp>
    </p:spTree>
    <p:extLst>
      <p:ext uri="{BB962C8B-B14F-4D97-AF65-F5344CB8AC3E}">
        <p14:creationId xmlns:p14="http://schemas.microsoft.com/office/powerpoint/2010/main" val="3462541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p:spPr>
        <p:txBody>
          <a:bodyPr/>
          <a:lstStyle/>
          <a:p>
            <a:pPr algn="just"/>
            <a:r>
              <a:rPr lang="en-US" altLang="ko-KR" sz="1200" b="0" i="0" u="none" strike="noStrike" kern="1200" baseline="0" dirty="0">
                <a:solidFill>
                  <a:schemeClr val="tx1"/>
                </a:solidFill>
                <a:latin typeface="Arial" charset="0"/>
                <a:ea typeface="+mn-ea"/>
                <a:cs typeface="+mn-cs"/>
              </a:rPr>
              <a:t>Suppose we talk with Heather and determine that customers can attend </a:t>
            </a:r>
            <a:r>
              <a:rPr lang="en-US" altLang="ko-KR" sz="1200" b="1" i="0" u="none" strike="noStrike" kern="1200" baseline="0" dirty="0">
                <a:solidFill>
                  <a:schemeClr val="tx1"/>
                </a:solidFill>
                <a:latin typeface="Arial" charset="0"/>
                <a:ea typeface="+mn-ea"/>
                <a:cs typeface="+mn-cs"/>
              </a:rPr>
              <a:t>as many </a:t>
            </a:r>
            <a:r>
              <a:rPr lang="en-US" altLang="ko-KR" sz="1200" b="0" i="0" u="none" strike="noStrike" kern="1200" baseline="0" dirty="0">
                <a:solidFill>
                  <a:schemeClr val="tx1"/>
                </a:solidFill>
                <a:latin typeface="Arial" charset="0"/>
                <a:ea typeface="+mn-ea"/>
                <a:cs typeface="+mn-cs"/>
              </a:rPr>
              <a:t>seminars </a:t>
            </a:r>
            <a:r>
              <a:rPr lang="en-US" altLang="ko-KR" sz="1200" b="1" i="0" u="none" strike="noStrike" kern="1200" baseline="0" dirty="0">
                <a:solidFill>
                  <a:schemeClr val="tx1"/>
                </a:solidFill>
                <a:latin typeface="Arial" charset="0"/>
                <a:ea typeface="+mn-ea"/>
                <a:cs typeface="+mn-cs"/>
              </a:rPr>
              <a:t>as</a:t>
            </a:r>
            <a:r>
              <a:rPr lang="en-US" altLang="ko-KR" sz="1200" b="0" i="0" u="none" strike="noStrike" kern="1200" baseline="0" dirty="0">
                <a:solidFill>
                  <a:schemeClr val="tx1"/>
                </a:solidFill>
                <a:latin typeface="Arial" charset="0"/>
                <a:ea typeface="+mn-ea"/>
                <a:cs typeface="+mn-cs"/>
              </a:rPr>
              <a:t> they would like, but she would like to be able to record customers even if they have </a:t>
            </a:r>
            <a:r>
              <a:rPr lang="en-US" altLang="ko-KR" sz="1200" b="1" i="0" u="none" strike="noStrike" kern="1200" baseline="0" dirty="0">
                <a:solidFill>
                  <a:schemeClr val="tx1"/>
                </a:solidFill>
                <a:latin typeface="Arial" charset="0"/>
                <a:ea typeface="+mn-ea"/>
                <a:cs typeface="+mn-cs"/>
              </a:rPr>
              <a:t>not</a:t>
            </a:r>
            <a:r>
              <a:rPr lang="en-US" altLang="ko-KR" sz="1200" b="0" i="0" u="none" strike="noStrike" kern="1200" baseline="0" dirty="0">
                <a:solidFill>
                  <a:schemeClr val="tx1"/>
                </a:solidFill>
                <a:latin typeface="Arial" charset="0"/>
                <a:ea typeface="+mn-ea"/>
                <a:cs typeface="+mn-cs"/>
              </a:rPr>
              <a:t> been to a seminar. (“Frankly, I’ll take a customer wherever I can find one!” was her actual response.) Also, she never offers a seminar to </a:t>
            </a:r>
            <a:r>
              <a:rPr lang="en-US" altLang="ko-KR" sz="1200" b="1" i="0" u="none" strike="noStrike" kern="1200" baseline="0" dirty="0">
                <a:solidFill>
                  <a:schemeClr val="tx1"/>
                </a:solidFill>
                <a:latin typeface="Arial" charset="0"/>
                <a:ea typeface="+mn-ea"/>
                <a:cs typeface="+mn-cs"/>
              </a:rPr>
              <a:t>fewer</a:t>
            </a:r>
            <a:r>
              <a:rPr lang="en-US" altLang="ko-KR" sz="1200" b="0" i="0" u="none" strike="noStrike" kern="1200" baseline="0" dirty="0">
                <a:solidFill>
                  <a:schemeClr val="tx1"/>
                </a:solidFill>
                <a:latin typeface="Arial" charset="0"/>
                <a:ea typeface="+mn-ea"/>
                <a:cs typeface="+mn-cs"/>
              </a:rPr>
              <a:t> than 10 attendees. Given this information, you can fill out more of the E-R diagram, as shown in Figure 4-17(b).</a:t>
            </a:r>
          </a:p>
          <a:p>
            <a:pPr algn="just"/>
            <a:endParaRPr lang="en-US" sz="1200" b="0" i="0" u="none" strike="noStrike" kern="1200" baseline="0" dirty="0">
              <a:solidFill>
                <a:schemeClr val="tx1"/>
              </a:solidFill>
              <a:latin typeface="Arial" charset="0"/>
              <a:ea typeface="+mn-ea"/>
              <a:cs typeface="+mn-cs"/>
            </a:endParaRPr>
          </a:p>
          <a:p>
            <a:pPr algn="just"/>
            <a:r>
              <a:rPr lang="en-US" altLang="ko-KR" sz="1200" b="0" i="0" u="none" strike="noStrike" kern="1200" baseline="0" dirty="0">
                <a:solidFill>
                  <a:schemeClr val="tx1"/>
                </a:solidFill>
                <a:latin typeface="Arial" charset="0"/>
                <a:ea typeface="+mn-ea"/>
                <a:cs typeface="+mn-cs"/>
              </a:rPr>
              <a:t>The notation says that a seminar must have </a:t>
            </a:r>
            <a:r>
              <a:rPr lang="en-US" altLang="ko-KR" sz="1200" b="0" i="0" u="sng" strike="noStrike" kern="1200" baseline="0" dirty="0">
                <a:solidFill>
                  <a:schemeClr val="tx1"/>
                </a:solidFill>
                <a:latin typeface="Arial" charset="0"/>
                <a:ea typeface="+mn-ea"/>
                <a:cs typeface="+mn-cs"/>
              </a:rPr>
              <a:t>at least 10</a:t>
            </a:r>
            <a:r>
              <a:rPr lang="en-US" altLang="ko-KR" sz="1200" b="0" i="0" u="none" strike="noStrike" kern="1200" baseline="0" dirty="0">
                <a:solidFill>
                  <a:schemeClr val="tx1"/>
                </a:solidFill>
                <a:latin typeface="Arial" charset="0"/>
                <a:ea typeface="+mn-ea"/>
                <a:cs typeface="+mn-cs"/>
              </a:rPr>
              <a:t> customers, which is what we were told. However, this means that we </a:t>
            </a:r>
            <a:r>
              <a:rPr lang="en-US" altLang="ko-KR" sz="1200" b="1" i="0" u="none" strike="noStrike" kern="1200" baseline="0" dirty="0">
                <a:solidFill>
                  <a:schemeClr val="tx1"/>
                </a:solidFill>
                <a:latin typeface="Arial" charset="0"/>
                <a:ea typeface="+mn-ea"/>
                <a:cs typeface="+mn-cs"/>
              </a:rPr>
              <a:t>cannot</a:t>
            </a:r>
            <a:r>
              <a:rPr lang="en-US" altLang="ko-KR" sz="1200" b="0" i="0" u="none" strike="noStrike" kern="1200" baseline="0" dirty="0">
                <a:solidFill>
                  <a:schemeClr val="tx1"/>
                </a:solidFill>
                <a:latin typeface="Arial" charset="0"/>
                <a:ea typeface="+mn-ea"/>
                <a:cs typeface="+mn-cs"/>
              </a:rPr>
              <a:t> add a new SEMINAR to the database unless it already has 10 customers. This is </a:t>
            </a:r>
            <a:r>
              <a:rPr lang="en-US" altLang="ko-KR" sz="1200" b="1" i="0" u="none" strike="noStrike" kern="1200" baseline="0" dirty="0">
                <a:solidFill>
                  <a:schemeClr val="tx1"/>
                </a:solidFill>
                <a:latin typeface="Arial" charset="0"/>
                <a:ea typeface="+mn-ea"/>
                <a:cs typeface="+mn-cs"/>
              </a:rPr>
              <a:t>incorrect</a:t>
            </a:r>
            <a:r>
              <a:rPr lang="en-US" altLang="ko-KR" sz="1200" b="0" i="0" u="none" strike="noStrike" kern="1200" baseline="0" dirty="0">
                <a:solidFill>
                  <a:schemeClr val="tx1"/>
                </a:solidFill>
                <a:latin typeface="Arial" charset="0"/>
                <a:ea typeface="+mn-ea"/>
                <a:cs typeface="+mn-cs"/>
              </a:rPr>
              <a:t>. When Heather first schedules a seminar, it probably has no customers at all, but she would still like to record it in the database. Therefore, even though she has a </a:t>
            </a:r>
            <a:r>
              <a:rPr lang="en-US" altLang="ko-KR" sz="1200" b="1" i="0" u="none" strike="noStrike" kern="1200" baseline="0" dirty="0">
                <a:solidFill>
                  <a:schemeClr val="tx1"/>
                </a:solidFill>
                <a:latin typeface="Arial" charset="0"/>
                <a:ea typeface="+mn-ea"/>
                <a:cs typeface="+mn-cs"/>
              </a:rPr>
              <a:t>business policy </a:t>
            </a:r>
            <a:r>
              <a:rPr lang="en-US" altLang="ko-KR" sz="1200" b="0" i="0" u="none" strike="noStrike" kern="1200" baseline="0" dirty="0">
                <a:solidFill>
                  <a:schemeClr val="tx1"/>
                </a:solidFill>
                <a:latin typeface="Arial" charset="0"/>
                <a:ea typeface="+mn-ea"/>
                <a:cs typeface="+mn-cs"/>
              </a:rPr>
              <a:t>of requiring at least 10 customers at a seminar, we </a:t>
            </a:r>
            <a:r>
              <a:rPr lang="en-US" altLang="ko-KR" sz="1200" b="1" i="0" u="none" strike="noStrike" kern="1200" baseline="0" dirty="0">
                <a:solidFill>
                  <a:schemeClr val="tx1"/>
                </a:solidFill>
                <a:latin typeface="Arial" charset="0"/>
                <a:ea typeface="+mn-ea"/>
                <a:cs typeface="+mn-cs"/>
              </a:rPr>
              <a:t>cannot</a:t>
            </a:r>
            <a:r>
              <a:rPr lang="en-US" altLang="ko-KR" sz="1200" b="0" i="0" u="none" strike="noStrike" kern="1200" baseline="0" dirty="0">
                <a:solidFill>
                  <a:schemeClr val="tx1"/>
                </a:solidFill>
                <a:latin typeface="Arial" charset="0"/>
                <a:ea typeface="+mn-ea"/>
                <a:cs typeface="+mn-cs"/>
              </a:rPr>
              <a:t> place this limit as a constraint in the data model.</a:t>
            </a:r>
            <a:endParaRPr lang="en-US" dirty="0"/>
          </a:p>
        </p:txBody>
      </p:sp>
      <p:sp>
        <p:nvSpPr>
          <p:cNvPr id="102403" name="Slide Number Placeholder 3"/>
          <p:cNvSpPr>
            <a:spLocks noGrp="1"/>
          </p:cNvSpPr>
          <p:nvPr>
            <p:ph type="sldNum" sz="quarter" idx="5"/>
          </p:nvPr>
        </p:nvSpPr>
        <p:spPr>
          <a:noFill/>
        </p:spPr>
        <p:txBody>
          <a:bodyPr/>
          <a:lstStyle/>
          <a:p>
            <a:fld id="{75C90A73-A2D8-4A59-BB2E-179F52E73A64}" type="slidenum">
              <a:rPr lang="en-US" smtClean="0">
                <a:cs typeface="Arial" charset="0"/>
              </a:rPr>
              <a:pPr/>
              <a:t>46</a:t>
            </a:fld>
            <a:endParaRPr lang="en-US" dirty="0">
              <a:cs typeface="Arial" charset="0"/>
            </a:endParaRPr>
          </a:p>
        </p:txBody>
      </p:sp>
    </p:spTree>
    <p:extLst>
      <p:ext uri="{BB962C8B-B14F-4D97-AF65-F5344CB8AC3E}">
        <p14:creationId xmlns:p14="http://schemas.microsoft.com/office/powerpoint/2010/main" val="3922404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p:spPr>
        <p:txBody>
          <a:bodyPr/>
          <a:lstStyle/>
          <a:p>
            <a:pPr algn="just"/>
            <a:r>
              <a:rPr lang="en-US" altLang="ko-KR" sz="1200" b="0" i="0" u="none" strike="noStrike" kern="1200" baseline="0" dirty="0">
                <a:solidFill>
                  <a:schemeClr val="tx1"/>
                </a:solidFill>
                <a:latin typeface="Arial" charset="0"/>
                <a:ea typeface="+mn-ea"/>
                <a:cs typeface="+mn-cs"/>
              </a:rPr>
              <a:t>For SEMINAR, the composites (</a:t>
            </a:r>
            <a:r>
              <a:rPr lang="en-US" altLang="ko-KR" sz="1200" b="0" i="0" u="none" strike="noStrike" kern="1200" baseline="0" dirty="0" err="1">
                <a:solidFill>
                  <a:schemeClr val="tx1"/>
                </a:solidFill>
                <a:latin typeface="Arial" charset="0"/>
                <a:ea typeface="+mn-ea"/>
                <a:cs typeface="+mn-cs"/>
              </a:rPr>
              <a:t>SeminarDate</a:t>
            </a:r>
            <a:r>
              <a:rPr lang="en-US" altLang="ko-KR" sz="1200" b="0" i="0" u="none" strike="noStrike" kern="1200" baseline="0" dirty="0">
                <a:solidFill>
                  <a:schemeClr val="tx1"/>
                </a:solidFill>
                <a:latin typeface="Arial" charset="0"/>
                <a:ea typeface="+mn-ea"/>
                <a:cs typeface="+mn-cs"/>
              </a:rPr>
              <a:t>, </a:t>
            </a:r>
            <a:r>
              <a:rPr lang="en-US" altLang="ko-KR" sz="1200" b="0" i="0" u="none" strike="noStrike" kern="1200" baseline="0" dirty="0" err="1">
                <a:solidFill>
                  <a:schemeClr val="tx1"/>
                </a:solidFill>
                <a:latin typeface="Arial" charset="0"/>
                <a:ea typeface="+mn-ea"/>
                <a:cs typeface="+mn-cs"/>
              </a:rPr>
              <a:t>SeminarTime</a:t>
            </a:r>
            <a:r>
              <a:rPr lang="en-US" altLang="ko-KR" sz="1200" b="0" i="0" u="none" strike="noStrike" kern="1200" baseline="0" dirty="0">
                <a:solidFill>
                  <a:schemeClr val="tx1"/>
                </a:solidFill>
                <a:latin typeface="Arial" charset="0"/>
                <a:ea typeface="+mn-ea"/>
                <a:cs typeface="+mn-cs"/>
              </a:rPr>
              <a:t>, Location) and (</a:t>
            </a:r>
            <a:r>
              <a:rPr lang="en-US" altLang="ko-KR" sz="1200" b="0" i="0" u="none" strike="noStrike" kern="1200" baseline="0" dirty="0" err="1">
                <a:solidFill>
                  <a:schemeClr val="tx1"/>
                </a:solidFill>
                <a:latin typeface="Arial" charset="0"/>
                <a:ea typeface="+mn-ea"/>
                <a:cs typeface="+mn-cs"/>
              </a:rPr>
              <a:t>SeminarDate</a:t>
            </a:r>
            <a:r>
              <a:rPr lang="en-US" altLang="ko-KR" sz="1200" b="0" i="0" u="none" strike="noStrike" kern="1200" baseline="0" dirty="0">
                <a:solidFill>
                  <a:schemeClr val="tx1"/>
                </a:solidFill>
                <a:latin typeface="Arial" charset="0"/>
                <a:ea typeface="+mn-ea"/>
                <a:cs typeface="+mn-cs"/>
              </a:rPr>
              <a:t>, </a:t>
            </a:r>
            <a:r>
              <a:rPr lang="en-US" altLang="ko-KR" sz="1200" b="0" i="0" u="none" strike="noStrike" kern="1200" baseline="0" dirty="0" err="1">
                <a:solidFill>
                  <a:schemeClr val="tx1"/>
                </a:solidFill>
                <a:latin typeface="Arial" charset="0"/>
                <a:ea typeface="+mn-ea"/>
                <a:cs typeface="+mn-cs"/>
              </a:rPr>
              <a:t>SeminarTime</a:t>
            </a:r>
            <a:r>
              <a:rPr lang="en-US" altLang="ko-KR" sz="1200" b="0" i="0" u="none" strike="noStrike" kern="1200" baseline="0" dirty="0">
                <a:solidFill>
                  <a:schemeClr val="tx1"/>
                </a:solidFill>
                <a:latin typeface="Arial" charset="0"/>
                <a:ea typeface="+mn-ea"/>
                <a:cs typeface="+mn-cs"/>
              </a:rPr>
              <a:t>, </a:t>
            </a:r>
            <a:r>
              <a:rPr lang="en-US" altLang="ko-KR" sz="1200" b="0" i="0" u="none" strike="noStrike" kern="1200" baseline="0" dirty="0" err="1">
                <a:solidFill>
                  <a:schemeClr val="tx1"/>
                </a:solidFill>
                <a:latin typeface="Arial" charset="0"/>
                <a:ea typeface="+mn-ea"/>
                <a:cs typeface="+mn-cs"/>
              </a:rPr>
              <a:t>SeminarTitle</a:t>
            </a:r>
            <a:r>
              <a:rPr lang="en-US" altLang="ko-KR" sz="1200" b="0" i="0" u="none" strike="noStrike" kern="1200" baseline="0" dirty="0">
                <a:solidFill>
                  <a:schemeClr val="tx1"/>
                </a:solidFill>
                <a:latin typeface="Arial" charset="0"/>
                <a:ea typeface="+mn-ea"/>
                <a:cs typeface="+mn-cs"/>
              </a:rPr>
              <a:t>) are </a:t>
            </a:r>
            <a:r>
              <a:rPr lang="en-US" altLang="ko-KR" sz="1200" b="1" i="0" u="none" strike="noStrike" kern="1200" baseline="0" dirty="0">
                <a:solidFill>
                  <a:schemeClr val="tx1"/>
                </a:solidFill>
                <a:latin typeface="Arial" charset="0"/>
                <a:ea typeface="+mn-ea"/>
                <a:cs typeface="+mn-cs"/>
              </a:rPr>
              <a:t>probably</a:t>
            </a:r>
            <a:r>
              <a:rPr lang="en-US" altLang="ko-KR" sz="1200" b="0" i="0" u="none" strike="noStrike" kern="1200" baseline="0" dirty="0">
                <a:solidFill>
                  <a:schemeClr val="tx1"/>
                </a:solidFill>
                <a:latin typeface="Arial" charset="0"/>
                <a:ea typeface="+mn-ea"/>
                <a:cs typeface="+mn-cs"/>
              </a:rPr>
              <a:t> unique, and either </a:t>
            </a:r>
            <a:r>
              <a:rPr lang="en-US" altLang="ko-KR" sz="1200" b="1" i="0" u="none" strike="noStrike" kern="1200" baseline="0" dirty="0">
                <a:solidFill>
                  <a:schemeClr val="tx1"/>
                </a:solidFill>
                <a:latin typeface="Arial" charset="0"/>
                <a:ea typeface="+mn-ea"/>
                <a:cs typeface="+mn-cs"/>
              </a:rPr>
              <a:t>could</a:t>
            </a:r>
            <a:r>
              <a:rPr lang="en-US" altLang="ko-KR" sz="1200" b="0" i="0" u="none" strike="noStrike" kern="1200" baseline="0" dirty="0">
                <a:solidFill>
                  <a:schemeClr val="tx1"/>
                </a:solidFill>
                <a:latin typeface="Arial" charset="0"/>
                <a:ea typeface="+mn-ea"/>
                <a:cs typeface="+mn-cs"/>
              </a:rPr>
              <a:t> be the identifier. However, identifiers will become table keys during database design, and these will be </a:t>
            </a:r>
            <a:r>
              <a:rPr lang="en-US" altLang="ko-KR" sz="1200" b="1" i="0" u="none" strike="noStrike" kern="1200" baseline="0" dirty="0">
                <a:solidFill>
                  <a:schemeClr val="tx1"/>
                </a:solidFill>
                <a:latin typeface="Arial" charset="0"/>
                <a:ea typeface="+mn-ea"/>
                <a:cs typeface="+mn-cs"/>
              </a:rPr>
              <a:t>large</a:t>
            </a:r>
            <a:r>
              <a:rPr lang="en-US" altLang="ko-KR" sz="1200" b="0" i="0" u="none" strike="noStrike" kern="1200" baseline="0" dirty="0">
                <a:solidFill>
                  <a:schemeClr val="tx1"/>
                </a:solidFill>
                <a:latin typeface="Arial" charset="0"/>
                <a:ea typeface="+mn-ea"/>
                <a:cs typeface="+mn-cs"/>
              </a:rPr>
              <a:t> character keys. A </a:t>
            </a:r>
            <a:r>
              <a:rPr lang="en-US" altLang="ko-KR" sz="1200" b="1" i="0" u="none" strike="noStrike" kern="1200" baseline="0" dirty="0">
                <a:solidFill>
                  <a:schemeClr val="tx1"/>
                </a:solidFill>
                <a:latin typeface="Arial" charset="0"/>
                <a:ea typeface="+mn-ea"/>
                <a:cs typeface="+mn-cs"/>
              </a:rPr>
              <a:t>surrogate key</a:t>
            </a:r>
            <a:r>
              <a:rPr lang="en-US" altLang="ko-KR" sz="1200" b="0" i="0" u="none" strike="noStrike" kern="1200" baseline="0" dirty="0">
                <a:solidFill>
                  <a:schemeClr val="tx1"/>
                </a:solidFill>
                <a:latin typeface="Arial" charset="0"/>
                <a:ea typeface="+mn-ea"/>
                <a:cs typeface="+mn-cs"/>
              </a:rPr>
              <a:t> is probably a better idea here, so we should create an equivalent unique identifier (</a:t>
            </a:r>
            <a:r>
              <a:rPr lang="en-US" altLang="ko-KR" sz="1200" b="0" i="0" u="none" strike="noStrike" kern="1200" baseline="0" dirty="0" err="1">
                <a:solidFill>
                  <a:schemeClr val="tx1"/>
                </a:solidFill>
                <a:latin typeface="Arial" charset="0"/>
                <a:ea typeface="+mn-ea"/>
                <a:cs typeface="+mn-cs"/>
              </a:rPr>
              <a:t>SeminarID</a:t>
            </a:r>
            <a:r>
              <a:rPr lang="en-US" altLang="ko-KR" sz="1200" b="0" i="0" u="none" strike="noStrike" kern="1200" baseline="0" dirty="0">
                <a:solidFill>
                  <a:schemeClr val="tx1"/>
                </a:solidFill>
                <a:latin typeface="Arial" charset="0"/>
                <a:ea typeface="+mn-ea"/>
                <a:cs typeface="+mn-cs"/>
              </a:rPr>
              <a:t>) for this entity. For CUSTOMER, looking at the data and thinking about the nature of </a:t>
            </a:r>
            <a:r>
              <a:rPr lang="en-US" altLang="ko-KR" sz="1200" b="1" i="0" u="none" strike="noStrike" kern="1200" baseline="0" dirty="0">
                <a:solidFill>
                  <a:schemeClr val="tx1"/>
                </a:solidFill>
                <a:latin typeface="Arial" charset="0"/>
                <a:ea typeface="+mn-ea"/>
                <a:cs typeface="+mn-cs"/>
              </a:rPr>
              <a:t>email</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addresses</a:t>
            </a:r>
            <a:r>
              <a:rPr lang="en-US" altLang="ko-KR" sz="1200" b="0" i="0" u="none" strike="noStrike" kern="1200" baseline="0" dirty="0">
                <a:solidFill>
                  <a:schemeClr val="tx1"/>
                </a:solidFill>
                <a:latin typeface="Arial" charset="0"/>
                <a:ea typeface="+mn-ea"/>
                <a:cs typeface="+mn-cs"/>
              </a:rPr>
              <a:t>, we can reasonably suppose that </a:t>
            </a:r>
            <a:r>
              <a:rPr lang="en-US" altLang="ko-KR" sz="1200" b="0" i="0" u="none" strike="noStrike" kern="1200" baseline="0" dirty="0" err="1">
                <a:solidFill>
                  <a:schemeClr val="tx1"/>
                </a:solidFill>
                <a:latin typeface="Arial" charset="0"/>
                <a:ea typeface="+mn-ea"/>
                <a:cs typeface="+mn-cs"/>
              </a:rPr>
              <a:t>EmailAddress</a:t>
            </a:r>
            <a:r>
              <a:rPr lang="en-US" altLang="ko-KR" sz="1200" b="0" i="0" u="none" strike="noStrike" kern="1200" baseline="0" dirty="0">
                <a:solidFill>
                  <a:schemeClr val="tx1"/>
                </a:solidFill>
                <a:latin typeface="Arial" charset="0"/>
                <a:ea typeface="+mn-ea"/>
                <a:cs typeface="+mn-cs"/>
              </a:rPr>
              <a:t> can be the identifier of CUSTOMER. However, some couples </a:t>
            </a:r>
            <a:r>
              <a:rPr lang="en-US" altLang="ko-KR" sz="1200" b="1" i="0" u="none" strike="noStrike" kern="1200" baseline="0" dirty="0">
                <a:solidFill>
                  <a:schemeClr val="tx1"/>
                </a:solidFill>
                <a:latin typeface="Arial" charset="0"/>
                <a:ea typeface="+mn-ea"/>
                <a:cs typeface="+mn-cs"/>
              </a:rPr>
              <a:t>share</a:t>
            </a:r>
            <a:r>
              <a:rPr lang="en-US" altLang="ko-KR" sz="1200" b="0" i="0" u="none" strike="noStrike" kern="1200" baseline="0" dirty="0">
                <a:solidFill>
                  <a:schemeClr val="tx1"/>
                </a:solidFill>
                <a:latin typeface="Arial" charset="0"/>
                <a:ea typeface="+mn-ea"/>
                <a:cs typeface="+mn-cs"/>
              </a:rPr>
              <a:t> an </a:t>
            </a:r>
            <a:r>
              <a:rPr lang="en-US" altLang="ko-KR" sz="1200" b="0" i="0" u="sng" strike="noStrike" kern="1200" baseline="0" dirty="0">
                <a:solidFill>
                  <a:schemeClr val="tx1"/>
                </a:solidFill>
                <a:latin typeface="Arial" charset="0"/>
                <a:ea typeface="+mn-ea"/>
                <a:cs typeface="+mn-cs"/>
              </a:rPr>
              <a:t>email address</a:t>
            </a:r>
            <a:r>
              <a:rPr lang="en-US" altLang="ko-KR" sz="1200" b="0" i="0" u="none" strike="noStrike" kern="1200" baseline="0" dirty="0">
                <a:solidFill>
                  <a:schemeClr val="tx1"/>
                </a:solidFill>
                <a:latin typeface="Arial" charset="0"/>
                <a:ea typeface="+mn-ea"/>
                <a:cs typeface="+mn-cs"/>
              </a:rPr>
              <a:t>, and it may not be completely unique. Therefore, we will use </a:t>
            </a:r>
            <a:r>
              <a:rPr lang="en-US" altLang="ko-KR" sz="1200" b="0" i="0" u="none" strike="noStrike" kern="1200" baseline="0" dirty="0" err="1">
                <a:solidFill>
                  <a:schemeClr val="tx1"/>
                </a:solidFill>
                <a:latin typeface="Arial" charset="0"/>
                <a:ea typeface="+mn-ea"/>
                <a:cs typeface="+mn-cs"/>
              </a:rPr>
              <a:t>CustomerID</a:t>
            </a:r>
            <a:r>
              <a:rPr lang="en-US" altLang="ko-KR" sz="1200" b="0" i="0" u="none" strike="noStrike" kern="1200" baseline="0" dirty="0">
                <a:solidFill>
                  <a:schemeClr val="tx1"/>
                </a:solidFill>
                <a:latin typeface="Arial" charset="0"/>
                <a:ea typeface="+mn-ea"/>
                <a:cs typeface="+mn-cs"/>
              </a:rPr>
              <a:t> as our unique identifier. All these decisions are shown for the E-R diagram in Figure 4-17(c).</a:t>
            </a:r>
            <a:endParaRPr lang="en-US" dirty="0"/>
          </a:p>
        </p:txBody>
      </p:sp>
      <p:sp>
        <p:nvSpPr>
          <p:cNvPr id="104451" name="Slide Number Placeholder 3"/>
          <p:cNvSpPr>
            <a:spLocks noGrp="1"/>
          </p:cNvSpPr>
          <p:nvPr>
            <p:ph type="sldNum" sz="quarter" idx="5"/>
          </p:nvPr>
        </p:nvSpPr>
        <p:spPr>
          <a:noFill/>
        </p:spPr>
        <p:txBody>
          <a:bodyPr/>
          <a:lstStyle/>
          <a:p>
            <a:fld id="{7BB4608A-7A48-4A01-A225-120FBAD5620A}" type="slidenum">
              <a:rPr lang="en-US" smtClean="0">
                <a:cs typeface="Arial" charset="0"/>
              </a:rPr>
              <a:pPr/>
              <a:t>47</a:t>
            </a:fld>
            <a:endParaRPr lang="en-US" dirty="0">
              <a:cs typeface="Arial" charset="0"/>
            </a:endParaRPr>
          </a:p>
        </p:txBody>
      </p:sp>
    </p:spTree>
    <p:extLst>
      <p:ext uri="{BB962C8B-B14F-4D97-AF65-F5344CB8AC3E}">
        <p14:creationId xmlns:p14="http://schemas.microsoft.com/office/powerpoint/2010/main" val="130065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a:ln/>
        </p:spPr>
      </p:sp>
      <p:sp>
        <p:nvSpPr>
          <p:cNvPr id="106498" name="Notes Placeholder 2"/>
          <p:cNvSpPr>
            <a:spLocks noGrp="1"/>
          </p:cNvSpPr>
          <p:nvPr>
            <p:ph type="body" idx="1"/>
          </p:nvPr>
        </p:nvSpPr>
        <p:spPr>
          <a:noFill/>
          <a:ln/>
        </p:spPr>
        <p:txBody>
          <a:bodyPr/>
          <a:lstStyle/>
          <a:p>
            <a:pPr eaLnBrk="1" hangingPunct="1"/>
            <a:endParaRPr lang="en-US" dirty="0"/>
          </a:p>
        </p:txBody>
      </p:sp>
      <p:sp>
        <p:nvSpPr>
          <p:cNvPr id="106499" name="Slide Number Placeholder 3"/>
          <p:cNvSpPr>
            <a:spLocks noGrp="1"/>
          </p:cNvSpPr>
          <p:nvPr>
            <p:ph type="sldNum" sz="quarter" idx="5"/>
          </p:nvPr>
        </p:nvSpPr>
        <p:spPr>
          <a:noFill/>
        </p:spPr>
        <p:txBody>
          <a:bodyPr/>
          <a:lstStyle/>
          <a:p>
            <a:fld id="{38599E0F-AF06-40E0-BF2D-496A6620BE10}" type="slidenum">
              <a:rPr lang="en-US" smtClean="0">
                <a:cs typeface="Arial" charset="0"/>
              </a:rPr>
              <a:pPr/>
              <a:t>48</a:t>
            </a:fld>
            <a:endParaRPr lang="en-US" dirty="0">
              <a:cs typeface="Arial" charset="0"/>
            </a:endParaRPr>
          </a:p>
        </p:txBody>
      </p:sp>
    </p:spTree>
    <p:extLst>
      <p:ext uri="{BB962C8B-B14F-4D97-AF65-F5344CB8AC3E}">
        <p14:creationId xmlns:p14="http://schemas.microsoft.com/office/powerpoint/2010/main" val="2093389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a:ln/>
        </p:spPr>
      </p:sp>
      <p:sp>
        <p:nvSpPr>
          <p:cNvPr id="108546" name="Notes Placeholder 2"/>
          <p:cNvSpPr>
            <a:spLocks noGrp="1"/>
          </p:cNvSpPr>
          <p:nvPr>
            <p:ph type="body" idx="1"/>
          </p:nvPr>
        </p:nvSpPr>
        <p:spPr>
          <a:noFill/>
          <a:ln/>
        </p:spPr>
        <p:txBody>
          <a:bodyPr/>
          <a:lstStyle/>
          <a:p>
            <a:pPr algn="just"/>
            <a:r>
              <a:rPr lang="en-US" altLang="ko-KR" sz="1200" b="0" i="0" u="none" strike="noStrike" kern="1200" baseline="0" dirty="0">
                <a:solidFill>
                  <a:schemeClr val="tx1"/>
                </a:solidFill>
                <a:latin typeface="Arial" charset="0"/>
                <a:ea typeface="+mn-ea"/>
                <a:cs typeface="+mn-cs"/>
              </a:rPr>
              <a:t>As shown in the design in Figure 4-19(a), a seminar can result in </a:t>
            </a:r>
            <a:r>
              <a:rPr lang="en-US" altLang="ko-KR" sz="1200" b="1" i="0" u="none" strike="noStrike" kern="1200" baseline="0" dirty="0">
                <a:solidFill>
                  <a:schemeClr val="tx1"/>
                </a:solidFill>
                <a:latin typeface="Arial" charset="0"/>
                <a:ea typeface="+mn-ea"/>
                <a:cs typeface="+mn-cs"/>
              </a:rPr>
              <a:t>many</a:t>
            </a:r>
            <a:r>
              <a:rPr lang="en-US" altLang="ko-KR" sz="1200" b="0" i="0" u="none" strike="noStrike" kern="1200" baseline="0" dirty="0">
                <a:solidFill>
                  <a:schemeClr val="tx1"/>
                </a:solidFill>
                <a:latin typeface="Arial" charset="0"/>
                <a:ea typeface="+mn-ea"/>
                <a:cs typeface="+mn-cs"/>
              </a:rPr>
              <a:t> contacts and a customer may receive </a:t>
            </a:r>
            <a:r>
              <a:rPr lang="en-US" altLang="ko-KR" sz="1200" b="1" i="0" u="none" strike="noStrike" kern="1200" baseline="0" dirty="0">
                <a:solidFill>
                  <a:schemeClr val="tx1"/>
                </a:solidFill>
                <a:latin typeface="Arial" charset="0"/>
                <a:ea typeface="+mn-ea"/>
                <a:cs typeface="+mn-cs"/>
              </a:rPr>
              <a:t>many</a:t>
            </a:r>
            <a:r>
              <a:rPr lang="en-US" altLang="ko-KR" sz="1200" b="0" i="0" u="none" strike="noStrike" kern="1200" baseline="0" dirty="0">
                <a:solidFill>
                  <a:schemeClr val="tx1"/>
                </a:solidFill>
                <a:latin typeface="Arial" charset="0"/>
                <a:ea typeface="+mn-ea"/>
                <a:cs typeface="+mn-cs"/>
              </a:rPr>
              <a:t> contacts, so the maximum cardinality of these relationships is N. </a:t>
            </a:r>
          </a:p>
          <a:p>
            <a:pPr algn="just"/>
            <a:r>
              <a:rPr lang="en-US" altLang="ko-KR" sz="1200" b="0" i="0" u="none" strike="noStrike" kern="1200" baseline="0" dirty="0">
                <a:solidFill>
                  <a:schemeClr val="tx1"/>
                </a:solidFill>
                <a:latin typeface="Arial" charset="0"/>
                <a:ea typeface="+mn-ea"/>
                <a:cs typeface="+mn-cs"/>
              </a:rPr>
              <a:t>However, neither a customer nor a seminar need generate a contact, so the minimum cardinality of these relationships is </a:t>
            </a:r>
            <a:r>
              <a:rPr lang="en-US" altLang="ko-KR" sz="1200" b="1" i="0" u="none" strike="noStrike" kern="1200" baseline="0" dirty="0">
                <a:solidFill>
                  <a:schemeClr val="tx1"/>
                </a:solidFill>
                <a:latin typeface="Arial" charset="0"/>
                <a:ea typeface="+mn-ea"/>
                <a:cs typeface="+mn-cs"/>
              </a:rPr>
              <a:t>zero</a:t>
            </a:r>
            <a:r>
              <a:rPr lang="en-US" altLang="ko-KR" sz="1200" b="0" i="0" u="none" strike="noStrike" kern="1200" baseline="0" dirty="0">
                <a:solidFill>
                  <a:schemeClr val="tx1"/>
                </a:solidFill>
                <a:latin typeface="Arial" charset="0"/>
                <a:ea typeface="+mn-ea"/>
                <a:cs typeface="+mn-cs"/>
              </a:rPr>
              <a:t>.</a:t>
            </a:r>
          </a:p>
          <a:p>
            <a:pPr algn="just"/>
            <a:endParaRPr lang="en-US"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Working from CONTACT back to SEMINAR and CUSTOMER, we can determine that the contact is for a </a:t>
            </a:r>
            <a:r>
              <a:rPr lang="en-US" altLang="ko-KR" sz="1200" b="1" i="0" u="none" strike="noStrike" kern="1200" baseline="0" dirty="0">
                <a:solidFill>
                  <a:schemeClr val="tx1"/>
                </a:solidFill>
                <a:latin typeface="Arial" charset="0"/>
                <a:ea typeface="+mn-ea"/>
                <a:cs typeface="+mn-cs"/>
              </a:rPr>
              <a:t>single</a:t>
            </a:r>
            <a:r>
              <a:rPr lang="en-US" altLang="ko-KR" sz="1200" b="0" i="0" u="none" strike="noStrike" kern="1200" baseline="0" dirty="0">
                <a:solidFill>
                  <a:schemeClr val="tx1"/>
                </a:solidFill>
                <a:latin typeface="Arial" charset="0"/>
                <a:ea typeface="+mn-ea"/>
                <a:cs typeface="+mn-cs"/>
              </a:rPr>
              <a:t> CUSTOMER and refers to a </a:t>
            </a:r>
            <a:r>
              <a:rPr lang="en-US" altLang="ko-KR" sz="1200" b="1" i="0" u="none" strike="noStrike" kern="1200" baseline="0" dirty="0">
                <a:solidFill>
                  <a:schemeClr val="tx1"/>
                </a:solidFill>
                <a:latin typeface="Arial" charset="0"/>
                <a:ea typeface="+mn-ea"/>
                <a:cs typeface="+mn-cs"/>
              </a:rPr>
              <a:t>single</a:t>
            </a:r>
            <a:r>
              <a:rPr lang="en-US" altLang="ko-KR" sz="1200" b="0" i="0" u="none" strike="noStrike" kern="1200" baseline="0" dirty="0">
                <a:solidFill>
                  <a:schemeClr val="tx1"/>
                </a:solidFill>
                <a:latin typeface="Arial" charset="0"/>
                <a:ea typeface="+mn-ea"/>
                <a:cs typeface="+mn-cs"/>
              </a:rPr>
              <a:t> SEMINAR, so the maximum cardinality in that direction is </a:t>
            </a:r>
            <a:r>
              <a:rPr lang="en-US" altLang="ko-KR" sz="1200" b="1" i="0" u="none" strike="noStrike" kern="1200" baseline="0" dirty="0">
                <a:solidFill>
                  <a:schemeClr val="tx1"/>
                </a:solidFill>
                <a:latin typeface="Arial" charset="0"/>
                <a:ea typeface="+mn-ea"/>
                <a:cs typeface="+mn-cs"/>
              </a:rPr>
              <a:t>one</a:t>
            </a:r>
            <a:r>
              <a:rPr lang="en-US" altLang="ko-KR" sz="1200" b="0" i="0" u="none" strike="noStrike" kern="1200" baseline="0" dirty="0">
                <a:solidFill>
                  <a:schemeClr val="tx1"/>
                </a:solidFill>
                <a:latin typeface="Arial" charset="0"/>
                <a:ea typeface="+mn-ea"/>
                <a:cs typeface="+mn-cs"/>
              </a:rPr>
              <a:t>. </a:t>
            </a:r>
          </a:p>
          <a:p>
            <a:r>
              <a:rPr lang="en-US" altLang="ko-KR" sz="1200" b="0" i="0" u="none" strike="noStrike" kern="1200" baseline="0" dirty="0">
                <a:solidFill>
                  <a:schemeClr val="tx1"/>
                </a:solidFill>
                <a:latin typeface="Arial" charset="0"/>
                <a:ea typeface="+mn-ea"/>
                <a:cs typeface="+mn-cs"/>
              </a:rPr>
              <a:t>Also, some of the messages to customers refer to seminars and some do not, so the minimum cardinality back to SEMINAR is </a:t>
            </a:r>
            <a:r>
              <a:rPr lang="en-US" altLang="ko-KR" sz="1200" b="1" i="0" u="none" strike="noStrike" kern="1200" baseline="0" dirty="0">
                <a:solidFill>
                  <a:schemeClr val="tx1"/>
                </a:solidFill>
                <a:latin typeface="Arial" charset="0"/>
                <a:ea typeface="+mn-ea"/>
                <a:cs typeface="+mn-cs"/>
              </a:rPr>
              <a:t>zero</a:t>
            </a:r>
            <a:r>
              <a:rPr lang="en-US" altLang="ko-KR" sz="1200" b="0" i="0" u="none" strike="noStrike" kern="1200" baseline="0" dirty="0">
                <a:solidFill>
                  <a:schemeClr val="tx1"/>
                </a:solidFill>
                <a:latin typeface="Arial" charset="0"/>
                <a:ea typeface="+mn-ea"/>
                <a:cs typeface="+mn-cs"/>
              </a:rPr>
              <a:t>. </a:t>
            </a:r>
          </a:p>
          <a:p>
            <a:r>
              <a:rPr lang="en-US" altLang="ko-KR" sz="1200" b="0" i="0" u="none" strike="noStrike" kern="1200" baseline="0" dirty="0">
                <a:solidFill>
                  <a:schemeClr val="tx1"/>
                </a:solidFill>
                <a:latin typeface="Arial" charset="0"/>
                <a:ea typeface="+mn-ea"/>
                <a:cs typeface="+mn-cs"/>
              </a:rPr>
              <a:t>However, a contact must have a customer, so the minimum cardinality of that relationship is </a:t>
            </a:r>
            <a:r>
              <a:rPr lang="en-US" altLang="ko-KR" sz="1200" b="1" i="0" u="none" strike="noStrike" kern="1200" baseline="0" dirty="0">
                <a:solidFill>
                  <a:schemeClr val="tx1"/>
                </a:solidFill>
                <a:latin typeface="Arial" charset="0"/>
                <a:ea typeface="+mn-ea"/>
                <a:cs typeface="+mn-cs"/>
              </a:rPr>
              <a:t>one</a:t>
            </a:r>
            <a:r>
              <a:rPr lang="en-US" altLang="ko-KR" sz="1200" b="0" i="0" u="none" strike="noStrike" kern="1200" baseline="0" dirty="0">
                <a:solidFill>
                  <a:schemeClr val="tx1"/>
                </a:solidFill>
                <a:latin typeface="Arial" charset="0"/>
                <a:ea typeface="+mn-ea"/>
                <a:cs typeface="+mn-cs"/>
              </a:rPr>
              <a:t>. These cardinalities are shown in Figure 4-19(a).</a:t>
            </a:r>
            <a:endParaRPr lang="en-US" dirty="0"/>
          </a:p>
        </p:txBody>
      </p:sp>
      <p:sp>
        <p:nvSpPr>
          <p:cNvPr id="108547" name="Slide Number Placeholder 3"/>
          <p:cNvSpPr>
            <a:spLocks noGrp="1"/>
          </p:cNvSpPr>
          <p:nvPr>
            <p:ph type="sldNum" sz="quarter" idx="5"/>
          </p:nvPr>
        </p:nvSpPr>
        <p:spPr>
          <a:noFill/>
        </p:spPr>
        <p:txBody>
          <a:bodyPr/>
          <a:lstStyle/>
          <a:p>
            <a:fld id="{64D96B82-7818-458D-8E9A-CBF8EA437776}" type="slidenum">
              <a:rPr lang="en-US" smtClean="0">
                <a:cs typeface="Arial" charset="0"/>
              </a:rPr>
              <a:pPr/>
              <a:t>49</a:t>
            </a:fld>
            <a:endParaRPr lang="en-US" dirty="0">
              <a:cs typeface="Arial" charset="0"/>
            </a:endParaRPr>
          </a:p>
        </p:txBody>
      </p:sp>
    </p:spTree>
    <p:extLst>
      <p:ext uri="{BB962C8B-B14F-4D97-AF65-F5344CB8AC3E}">
        <p14:creationId xmlns:p14="http://schemas.microsoft.com/office/powerpoint/2010/main" val="2765588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During the </a:t>
            </a:r>
            <a:r>
              <a:rPr lang="en-US" altLang="ko-KR" sz="1200" b="1" i="0" u="none" strike="noStrike" kern="1200" baseline="0" dirty="0">
                <a:solidFill>
                  <a:schemeClr val="tx1"/>
                </a:solidFill>
                <a:latin typeface="Arial" charset="0"/>
                <a:ea typeface="+mn-ea"/>
                <a:cs typeface="+mn-cs"/>
              </a:rPr>
              <a:t>requirements analysis stage </a:t>
            </a:r>
            <a:r>
              <a:rPr lang="en-US" altLang="ko-KR" sz="1200" b="0" i="0" u="none" strike="noStrike" kern="1200" baseline="0" dirty="0">
                <a:solidFill>
                  <a:schemeClr val="tx1"/>
                </a:solidFill>
                <a:latin typeface="Arial" charset="0"/>
                <a:ea typeface="+mn-ea"/>
                <a:cs typeface="+mn-cs"/>
              </a:rPr>
              <a:t>(also referred to as the requirements stage), system users are interviewed and sample forms, reports, queries, and descriptions of update activities are obtained. These system requirements are used to create a </a:t>
            </a:r>
            <a:r>
              <a:rPr lang="en-US" altLang="ko-KR" sz="1200" b="1" i="0" u="none" strike="noStrike" kern="1200" baseline="0" dirty="0">
                <a:solidFill>
                  <a:schemeClr val="tx1"/>
                </a:solidFill>
                <a:latin typeface="Arial" charset="0"/>
                <a:ea typeface="+mn-ea"/>
                <a:cs typeface="+mn-cs"/>
              </a:rPr>
              <a:t>data model </a:t>
            </a:r>
            <a:r>
              <a:rPr lang="en-US" altLang="ko-KR" sz="1200" b="0" i="0" u="none" strike="noStrike" kern="1200" baseline="0" dirty="0">
                <a:solidFill>
                  <a:schemeClr val="tx1"/>
                </a:solidFill>
                <a:latin typeface="Arial" charset="0"/>
                <a:ea typeface="+mn-ea"/>
                <a:cs typeface="+mn-cs"/>
              </a:rPr>
              <a:t>as part of the requirements analysis stage.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sz="1200" b="0" i="0" u="none" strike="noStrike" kern="1200" baseline="0" dirty="0">
              <a:solidFill>
                <a:schemeClr val="tx1"/>
              </a:solidFill>
              <a:latin typeface="Arial" charset="0"/>
              <a:ea typeface="+mn-ea"/>
              <a:cs typeface="+mn-cs"/>
            </a:endParaRPr>
          </a:p>
          <a:p>
            <a:r>
              <a:rPr lang="en-US" altLang="ko-KR" sz="1200" b="1" i="0" u="none" strike="noStrike" kern="1200" baseline="0" dirty="0">
                <a:solidFill>
                  <a:schemeClr val="tx1"/>
                </a:solidFill>
                <a:latin typeface="Arial" charset="0"/>
                <a:ea typeface="+mn-ea"/>
                <a:cs typeface="+mn-cs"/>
              </a:rPr>
              <a:t>Use cases </a:t>
            </a:r>
            <a:r>
              <a:rPr lang="en-US" altLang="ko-KR" sz="1200" b="0" i="0" u="none" strike="noStrike" kern="1200" baseline="0" dirty="0">
                <a:solidFill>
                  <a:schemeClr val="tx1"/>
                </a:solidFill>
                <a:latin typeface="Arial" charset="0"/>
                <a:ea typeface="+mn-ea"/>
                <a:cs typeface="+mn-cs"/>
              </a:rPr>
              <a:t>are descriptions of the </a:t>
            </a:r>
            <a:r>
              <a:rPr lang="en-US" altLang="ko-KR" sz="1200" b="1" i="0" u="sng" strike="noStrike" kern="1200" baseline="0" dirty="0">
                <a:solidFill>
                  <a:schemeClr val="tx1"/>
                </a:solidFill>
                <a:latin typeface="Arial" charset="0"/>
                <a:ea typeface="+mn-ea"/>
                <a:cs typeface="+mn-cs"/>
              </a:rPr>
              <a:t>ways</a:t>
            </a:r>
            <a:r>
              <a:rPr lang="en-US" altLang="ko-KR" sz="1200" b="0" i="0" u="none" strike="noStrike" kern="1200" baseline="0" dirty="0">
                <a:solidFill>
                  <a:schemeClr val="tx1"/>
                </a:solidFill>
                <a:latin typeface="Arial" charset="0"/>
                <a:ea typeface="+mn-ea"/>
                <a:cs typeface="+mn-cs"/>
              </a:rPr>
              <a:t> users will employ the </a:t>
            </a:r>
            <a:r>
              <a:rPr lang="en-US" altLang="ko-KR" sz="1200" b="0" i="0" u="sng" strike="noStrike" kern="1200" baseline="0" dirty="0">
                <a:solidFill>
                  <a:schemeClr val="tx1"/>
                </a:solidFill>
                <a:latin typeface="Arial" charset="0"/>
                <a:ea typeface="+mn-ea"/>
                <a:cs typeface="+mn-cs"/>
              </a:rPr>
              <a:t>features</a:t>
            </a:r>
            <a:r>
              <a:rPr lang="en-US" altLang="ko-KR" sz="1200" b="0" i="0" u="none" strike="noStrike" kern="1200" baseline="0" dirty="0">
                <a:solidFill>
                  <a:schemeClr val="tx1"/>
                </a:solidFill>
                <a:latin typeface="Arial" charset="0"/>
                <a:ea typeface="+mn-ea"/>
                <a:cs typeface="+mn-cs"/>
              </a:rPr>
              <a:t> and </a:t>
            </a:r>
            <a:r>
              <a:rPr lang="en-US" altLang="ko-KR" sz="1200" b="0" i="0" u="sng" strike="noStrike" kern="1200" baseline="0" dirty="0">
                <a:solidFill>
                  <a:schemeClr val="tx1"/>
                </a:solidFill>
                <a:latin typeface="Arial" charset="0"/>
                <a:ea typeface="+mn-ea"/>
                <a:cs typeface="+mn-cs"/>
              </a:rPr>
              <a:t>functions</a:t>
            </a:r>
            <a:r>
              <a:rPr lang="en-US" altLang="ko-KR" sz="1200" b="0" i="0" u="none" strike="noStrike" kern="1200" baseline="0" dirty="0">
                <a:solidFill>
                  <a:schemeClr val="tx1"/>
                </a:solidFill>
                <a:latin typeface="Arial" charset="0"/>
                <a:ea typeface="+mn-ea"/>
                <a:cs typeface="+mn-cs"/>
              </a:rPr>
              <a:t> of the </a:t>
            </a:r>
            <a:r>
              <a:rPr lang="en-US" altLang="ko-KR" sz="1200" b="0" i="0" u="sng" strike="noStrike" kern="1200" baseline="0" dirty="0">
                <a:solidFill>
                  <a:schemeClr val="tx1"/>
                </a:solidFill>
                <a:latin typeface="Arial" charset="0"/>
                <a:ea typeface="+mn-ea"/>
                <a:cs typeface="+mn-cs"/>
              </a:rPr>
              <a:t>new information system</a:t>
            </a:r>
            <a:r>
              <a:rPr lang="en-US" altLang="ko-KR" sz="1200" b="0" i="0" u="none" strike="noStrike" kern="1200" baseline="0" dirty="0">
                <a:solidFill>
                  <a:schemeClr val="tx1"/>
                </a:solidFill>
                <a:latin typeface="Arial" charset="0"/>
                <a:ea typeface="+mn-ea"/>
                <a:cs typeface="+mn-cs"/>
              </a:rPr>
              <a:t>. In systems analysis and design, a detailed example of how a user </a:t>
            </a:r>
            <a:r>
              <a:rPr lang="en-US" altLang="ko-KR" sz="1200" b="0" i="0" u="sng" strike="noStrike" kern="1200" baseline="0" dirty="0">
                <a:solidFill>
                  <a:schemeClr val="tx1"/>
                </a:solidFill>
                <a:latin typeface="Arial" charset="0"/>
                <a:ea typeface="+mn-ea"/>
                <a:cs typeface="+mn-cs"/>
              </a:rPr>
              <a:t>interacts</a:t>
            </a:r>
            <a:r>
              <a:rPr lang="en-US" altLang="ko-KR" sz="1200" b="0" i="0" u="none" strike="noStrike" kern="1200" baseline="0" dirty="0">
                <a:solidFill>
                  <a:schemeClr val="tx1"/>
                </a:solidFill>
                <a:latin typeface="Arial" charset="0"/>
                <a:ea typeface="+mn-ea"/>
                <a:cs typeface="+mn-cs"/>
              </a:rPr>
              <a:t> with an information system or application.</a:t>
            </a:r>
          </a:p>
          <a:p>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Finally, during the process of establishing requirements system developers need to document </a:t>
            </a:r>
            <a:r>
              <a:rPr lang="en-US" altLang="ko-KR" sz="1200" b="1" i="0" u="sng" strike="noStrike" kern="1200" baseline="0" dirty="0">
                <a:solidFill>
                  <a:schemeClr val="tx1"/>
                </a:solidFill>
                <a:latin typeface="Arial" charset="0"/>
                <a:ea typeface="+mn-ea"/>
                <a:cs typeface="+mn-cs"/>
              </a:rPr>
              <a:t>business rules</a:t>
            </a:r>
            <a:r>
              <a:rPr lang="en-US" altLang="ko-KR" sz="1200" b="0" i="0" u="none" strike="noStrike" kern="1200" baseline="0" dirty="0">
                <a:solidFill>
                  <a:schemeClr val="tx1"/>
                </a:solidFill>
                <a:latin typeface="Arial" charset="0"/>
                <a:ea typeface="+mn-ea"/>
                <a:cs typeface="+mn-cs"/>
              </a:rPr>
              <a:t> that constrain actions on database activity.</a:t>
            </a:r>
          </a:p>
          <a:p>
            <a:r>
              <a:rPr lang="en-US" altLang="ko-KR" sz="1200" b="1" i="0" u="none" strike="noStrike" kern="1200" baseline="0" dirty="0">
                <a:solidFill>
                  <a:schemeClr val="tx1"/>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Students must declare a </a:t>
            </a:r>
            <a:r>
              <a:rPr lang="en-US" altLang="ko-KR" sz="1200" b="0" i="0" u="sng" strike="noStrike" kern="1200" baseline="0" dirty="0">
                <a:solidFill>
                  <a:schemeClr val="tx1"/>
                </a:solidFill>
                <a:latin typeface="Arial" charset="0"/>
                <a:ea typeface="+mn-ea"/>
                <a:cs typeface="+mn-cs"/>
              </a:rPr>
              <a:t>major</a:t>
            </a:r>
            <a:r>
              <a:rPr lang="en-US" altLang="ko-KR" sz="1200" b="0" i="0" u="none" strike="noStrike" kern="1200" baseline="0" dirty="0">
                <a:solidFill>
                  <a:schemeClr val="tx1"/>
                </a:solidFill>
                <a:latin typeface="Arial" charset="0"/>
                <a:ea typeface="+mn-ea"/>
                <a:cs typeface="+mn-cs"/>
              </a:rPr>
              <a:t> before enrolling in any class.</a:t>
            </a:r>
          </a:p>
          <a:p>
            <a:r>
              <a:rPr lang="en-US" altLang="ko-KR" sz="1200" b="1" i="0" u="none" strike="noStrike" kern="1200" baseline="0" dirty="0">
                <a:solidFill>
                  <a:schemeClr val="tx1"/>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No adviser may have more than 25 </a:t>
            </a:r>
            <a:r>
              <a:rPr lang="en-US" altLang="ko-KR" sz="1200" b="0" i="0" u="sng" strike="noStrike" kern="1200" baseline="0" dirty="0">
                <a:solidFill>
                  <a:schemeClr val="tx1"/>
                </a:solidFill>
                <a:latin typeface="Arial" charset="0"/>
                <a:ea typeface="+mn-ea"/>
                <a:cs typeface="+mn-cs"/>
              </a:rPr>
              <a:t>advisees</a:t>
            </a:r>
            <a:r>
              <a:rPr lang="en-US" altLang="ko-KR" sz="1200" b="0" i="0" u="none" strike="noStrike" kern="1200" baseline="0" dirty="0">
                <a:solidFill>
                  <a:schemeClr val="tx1"/>
                </a:solidFill>
                <a:latin typeface="Arial" charset="0"/>
                <a:ea typeface="+mn-ea"/>
                <a:cs typeface="+mn-cs"/>
              </a:rPr>
              <a:t>.</a:t>
            </a:r>
          </a:p>
          <a:p>
            <a:pPr eaLnBrk="1" hangingPunct="1"/>
            <a:endParaRPr lang="en-US" dirty="0"/>
          </a:p>
        </p:txBody>
      </p:sp>
      <p:sp>
        <p:nvSpPr>
          <p:cNvPr id="26627" name="Slide Number Placeholder 3"/>
          <p:cNvSpPr>
            <a:spLocks noGrp="1"/>
          </p:cNvSpPr>
          <p:nvPr>
            <p:ph type="sldNum" sz="quarter" idx="5"/>
          </p:nvPr>
        </p:nvSpPr>
        <p:spPr>
          <a:noFill/>
        </p:spPr>
        <p:txBody>
          <a:bodyPr/>
          <a:lstStyle/>
          <a:p>
            <a:fld id="{0AC1AFF4-1C09-4A71-BC80-0D9EE596D2C9}" type="slidenum">
              <a:rPr lang="en-US" smtClean="0">
                <a:cs typeface="Arial" charset="0"/>
              </a:rPr>
              <a:pPr/>
              <a:t>5</a:t>
            </a:fld>
            <a:endParaRPr lang="en-US" dirty="0">
              <a:cs typeface="Arial" charset="0"/>
            </a:endParaRPr>
          </a:p>
        </p:txBody>
      </p:sp>
    </p:spTree>
    <p:extLst>
      <p:ext uri="{BB962C8B-B14F-4D97-AF65-F5344CB8AC3E}">
        <p14:creationId xmlns:p14="http://schemas.microsoft.com/office/powerpoint/2010/main" val="70033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a:ln/>
        </p:spPr>
      </p:sp>
      <p:sp>
        <p:nvSpPr>
          <p:cNvPr id="110594" name="Notes Placeholder 2"/>
          <p:cNvSpPr>
            <a:spLocks noGrp="1"/>
          </p:cNvSpPr>
          <p:nvPr>
            <p:ph type="body" idx="1"/>
          </p:nvPr>
        </p:nvSpPr>
        <p:spPr>
          <a:noFill/>
          <a:ln/>
        </p:spPr>
        <p:txBody>
          <a:bodyPr/>
          <a:lstStyle/>
          <a:p>
            <a:pPr algn="just"/>
            <a:r>
              <a:rPr lang="en-US" altLang="ko-KR" sz="1200" b="0" i="0" u="none" strike="noStrike" kern="1200" baseline="0" dirty="0">
                <a:solidFill>
                  <a:schemeClr val="tx1"/>
                </a:solidFill>
                <a:latin typeface="Arial" charset="0"/>
                <a:ea typeface="+mn-ea"/>
                <a:cs typeface="+mn-cs"/>
              </a:rPr>
              <a:t>Could it be that CONTACT is a weak entity? Can a CONTACT logically exist without a SEMINAR? </a:t>
            </a:r>
            <a:r>
              <a:rPr lang="en-US" altLang="ko-KR" sz="1200" b="1" i="0" u="none" strike="noStrike" kern="1200" baseline="0" dirty="0">
                <a:solidFill>
                  <a:schemeClr val="tx1"/>
                </a:solidFill>
                <a:latin typeface="Arial" charset="0"/>
                <a:ea typeface="+mn-ea"/>
                <a:cs typeface="+mn-cs"/>
              </a:rPr>
              <a:t>Yes</a:t>
            </a:r>
            <a:r>
              <a:rPr lang="en-US" altLang="ko-KR" sz="1200" b="0" i="0" u="none" strike="noStrike" kern="1200" baseline="0" dirty="0">
                <a:solidFill>
                  <a:schemeClr val="tx1"/>
                </a:solidFill>
                <a:latin typeface="Arial" charset="0"/>
                <a:ea typeface="+mn-ea"/>
                <a:cs typeface="+mn-cs"/>
              </a:rPr>
              <a:t>, because not all CONTACTs refer to a SEMINAR. Can a CONTACT logically exist without a CUSTOMER? The answer to that question has to be </a:t>
            </a:r>
            <a:r>
              <a:rPr lang="en-US" altLang="ko-KR" sz="1200" b="1" i="0" u="sng" strike="noStrike" kern="1200" baseline="0" dirty="0">
                <a:solidFill>
                  <a:schemeClr val="tx1"/>
                </a:solidFill>
                <a:latin typeface="Arial" charset="0"/>
                <a:ea typeface="+mn-ea"/>
                <a:cs typeface="+mn-cs"/>
              </a:rPr>
              <a:t>no</a:t>
            </a:r>
            <a:r>
              <a:rPr lang="en-US" altLang="ko-KR" sz="1200" b="0" i="0" u="none" strike="noStrike" kern="1200" baseline="0" dirty="0">
                <a:solidFill>
                  <a:schemeClr val="tx1"/>
                </a:solidFill>
                <a:latin typeface="Arial" charset="0"/>
                <a:ea typeface="+mn-ea"/>
                <a:cs typeface="+mn-cs"/>
              </a:rPr>
              <a:t>. Who would we be contacting without a CUSTOMER? Aha! That is it: CONTACT is a weak entity, depending on CUSTOMER. In fact, it is an </a:t>
            </a:r>
            <a:r>
              <a:rPr lang="en-US" altLang="ko-KR" sz="1200" b="0" i="0" u="sng" strike="noStrike" kern="1200" baseline="0" dirty="0">
                <a:solidFill>
                  <a:schemeClr val="tx1"/>
                </a:solidFill>
                <a:latin typeface="Arial" charset="0"/>
                <a:ea typeface="+mn-ea"/>
                <a:cs typeface="+mn-cs"/>
              </a:rPr>
              <a:t>ID-dependent</a:t>
            </a:r>
            <a:r>
              <a:rPr lang="en-US" altLang="ko-KR" sz="1200" b="0" i="0" u="none" strike="noStrike" kern="1200" baseline="0" dirty="0">
                <a:solidFill>
                  <a:schemeClr val="tx1"/>
                </a:solidFill>
                <a:latin typeface="Arial" charset="0"/>
                <a:ea typeface="+mn-ea"/>
                <a:cs typeface="+mn-cs"/>
              </a:rPr>
              <a:t> entity because the identifier of CONTACT includes the identifier of CUSTOMER.</a:t>
            </a:r>
          </a:p>
          <a:p>
            <a:pPr algn="just"/>
            <a:endParaRPr lang="en-US"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After further </a:t>
            </a:r>
            <a:r>
              <a:rPr lang="en-US" altLang="ko-KR" sz="1200" b="1" i="0" u="sng" strike="noStrike" kern="1200" baseline="0" dirty="0">
                <a:solidFill>
                  <a:schemeClr val="tx1"/>
                </a:solidFill>
                <a:latin typeface="Arial" charset="0"/>
                <a:ea typeface="+mn-ea"/>
                <a:cs typeface="+mn-cs"/>
              </a:rPr>
              <a:t>interviews</a:t>
            </a:r>
            <a:r>
              <a:rPr lang="en-US" altLang="ko-KR" sz="1200" b="0" i="0" u="none" strike="noStrike" kern="1200" baseline="0" dirty="0">
                <a:solidFill>
                  <a:schemeClr val="tx1"/>
                </a:solidFill>
                <a:latin typeface="Arial" charset="0"/>
                <a:ea typeface="+mn-ea"/>
                <a:cs typeface="+mn-cs"/>
              </a:rPr>
              <a:t> with Heather, we determine that she often </a:t>
            </a:r>
            <a:r>
              <a:rPr lang="en-US" altLang="ko-KR" sz="1200" b="0" i="0" u="sng" strike="noStrike" kern="1200" baseline="0" dirty="0">
                <a:solidFill>
                  <a:schemeClr val="tx1"/>
                </a:solidFill>
                <a:latin typeface="Arial" charset="0"/>
                <a:ea typeface="+mn-ea"/>
                <a:cs typeface="+mn-cs"/>
              </a:rPr>
              <a:t>contacts</a:t>
            </a:r>
            <a:r>
              <a:rPr lang="en-US" altLang="ko-KR" sz="1200" b="0" i="0" u="none" strike="noStrike" kern="1200" baseline="0" dirty="0">
                <a:solidFill>
                  <a:schemeClr val="tx1"/>
                </a:solidFill>
                <a:latin typeface="Arial" charset="0"/>
                <a:ea typeface="+mn-ea"/>
                <a:cs typeface="+mn-cs"/>
              </a:rPr>
              <a:t> a customer </a:t>
            </a:r>
            <a:r>
              <a:rPr lang="en-US" altLang="ko-KR" sz="1200" b="1" i="0" u="none" strike="noStrike" kern="1200" baseline="0" dirty="0">
                <a:solidFill>
                  <a:schemeClr val="tx1"/>
                </a:solidFill>
                <a:latin typeface="Arial" charset="0"/>
                <a:ea typeface="+mn-ea"/>
                <a:cs typeface="+mn-cs"/>
              </a:rPr>
              <a:t>more</a:t>
            </a:r>
            <a:r>
              <a:rPr lang="en-US" altLang="ko-KR" sz="1200" b="0" i="0" u="none" strike="noStrike" kern="1200" baseline="0" dirty="0">
                <a:solidFill>
                  <a:schemeClr val="tx1"/>
                </a:solidFill>
                <a:latin typeface="Arial" charset="0"/>
                <a:ea typeface="+mn-ea"/>
                <a:cs typeface="+mn-cs"/>
              </a:rPr>
              <a:t> than once on the </a:t>
            </a:r>
            <a:r>
              <a:rPr lang="en-US" altLang="ko-KR" sz="1200" b="1" i="0" u="none" strike="noStrike" kern="1200" baseline="0" dirty="0">
                <a:solidFill>
                  <a:schemeClr val="tx1"/>
                </a:solidFill>
                <a:latin typeface="Arial" charset="0"/>
                <a:ea typeface="+mn-ea"/>
                <a:cs typeface="+mn-cs"/>
              </a:rPr>
              <a:t>same</a:t>
            </a:r>
            <a:r>
              <a:rPr lang="en-US" altLang="ko-KR" sz="1200" b="0" i="0" u="none" strike="noStrike" kern="1200" baseline="0" dirty="0">
                <a:solidFill>
                  <a:schemeClr val="tx1"/>
                </a:solidFill>
                <a:latin typeface="Arial" charset="0"/>
                <a:ea typeface="+mn-ea"/>
                <a:cs typeface="+mn-cs"/>
              </a:rPr>
              <a:t> day (both the form letter and email message thanking the customer for seminar attendance are always sent on the same day), so (</a:t>
            </a:r>
            <a:r>
              <a:rPr lang="en-US" altLang="ko-KR" sz="1200" b="0" i="0" u="none" strike="noStrike" kern="1200" baseline="0" dirty="0" err="1">
                <a:solidFill>
                  <a:schemeClr val="tx1"/>
                </a:solidFill>
                <a:latin typeface="Arial" charset="0"/>
                <a:ea typeface="+mn-ea"/>
                <a:cs typeface="+mn-cs"/>
              </a:rPr>
              <a:t>CustomerID</a:t>
            </a:r>
            <a:r>
              <a:rPr lang="en-US" altLang="ko-KR" sz="1200" b="0" i="0" u="none" strike="noStrike" kern="1200" baseline="0" dirty="0">
                <a:solidFill>
                  <a:schemeClr val="tx1"/>
                </a:solidFill>
                <a:latin typeface="Arial" charset="0"/>
                <a:ea typeface="+mn-ea"/>
                <a:cs typeface="+mn-cs"/>
              </a:rPr>
              <a:t>, </a:t>
            </a:r>
            <a:r>
              <a:rPr lang="en-US" altLang="ko-KR" sz="1200" b="0" i="0" u="sng" strike="noStrike" kern="1200" baseline="0" dirty="0">
                <a:solidFill>
                  <a:schemeClr val="tx1"/>
                </a:solidFill>
                <a:latin typeface="Arial" charset="0"/>
                <a:ea typeface="+mn-ea"/>
                <a:cs typeface="+mn-cs"/>
              </a:rPr>
              <a:t>Date</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cannot</a:t>
            </a:r>
            <a:r>
              <a:rPr lang="en-US" altLang="ko-KR" sz="1200" b="0" i="0" u="none" strike="noStrike" kern="1200" baseline="0" dirty="0">
                <a:solidFill>
                  <a:schemeClr val="tx1"/>
                </a:solidFill>
                <a:latin typeface="Arial" charset="0"/>
                <a:ea typeface="+mn-ea"/>
                <a:cs typeface="+mn-cs"/>
              </a:rPr>
              <a:t> be the identifier of CONTACT. We will choose to use the </a:t>
            </a:r>
            <a:r>
              <a:rPr lang="en-US" altLang="ko-KR" sz="1200" b="0" i="0" u="sng" strike="noStrike" kern="1200" baseline="0" dirty="0" err="1">
                <a:solidFill>
                  <a:schemeClr val="tx1"/>
                </a:solidFill>
                <a:latin typeface="Arial" charset="0"/>
                <a:ea typeface="+mn-ea"/>
                <a:cs typeface="+mn-cs"/>
              </a:rPr>
              <a:t>ContactNumber</a:t>
            </a:r>
            <a:r>
              <a:rPr lang="en-US" altLang="ko-KR" sz="1200" b="0" i="0" u="none" strike="noStrike" kern="1200" baseline="0" dirty="0">
                <a:solidFill>
                  <a:schemeClr val="tx1"/>
                </a:solidFill>
                <a:latin typeface="Arial" charset="0"/>
                <a:ea typeface="+mn-ea"/>
                <a:cs typeface="+mn-cs"/>
              </a:rPr>
              <a:t> attribute, which is a simple </a:t>
            </a:r>
            <a:r>
              <a:rPr lang="en-US" altLang="ko-KR" sz="1200" b="1" i="0" u="none" strike="noStrike" kern="1200" baseline="0" dirty="0">
                <a:solidFill>
                  <a:schemeClr val="tx1"/>
                </a:solidFill>
                <a:latin typeface="Arial" charset="0"/>
                <a:ea typeface="+mn-ea"/>
                <a:cs typeface="+mn-cs"/>
              </a:rPr>
              <a:t>sequence</a:t>
            </a:r>
            <a:r>
              <a:rPr lang="en-US" altLang="ko-KR" sz="1200" b="0" i="0" u="none" strike="noStrike" kern="1200" baseline="0" dirty="0">
                <a:solidFill>
                  <a:schemeClr val="tx1"/>
                </a:solidFill>
                <a:latin typeface="Arial" charset="0"/>
                <a:ea typeface="+mn-ea"/>
                <a:cs typeface="+mn-cs"/>
              </a:rPr>
              <a:t> number, as the second part of the composite identifier (</a:t>
            </a:r>
            <a:r>
              <a:rPr lang="en-US" altLang="ko-KR" sz="1200" b="0" i="0" u="none" strike="noStrike" kern="1200" baseline="0" dirty="0" err="1">
                <a:solidFill>
                  <a:schemeClr val="tx1"/>
                </a:solidFill>
                <a:latin typeface="Arial" charset="0"/>
                <a:ea typeface="+mn-ea"/>
                <a:cs typeface="+mn-cs"/>
              </a:rPr>
              <a:t>CustomerID</a:t>
            </a:r>
            <a:r>
              <a:rPr lang="en-US" altLang="ko-KR" sz="1200" b="0" i="0" u="none" strike="noStrike" kern="1200" baseline="0" dirty="0">
                <a:solidFill>
                  <a:schemeClr val="tx1"/>
                </a:solidFill>
                <a:latin typeface="Arial" charset="0"/>
                <a:ea typeface="+mn-ea"/>
                <a:cs typeface="+mn-cs"/>
              </a:rPr>
              <a:t>, </a:t>
            </a:r>
            <a:r>
              <a:rPr lang="en-US" altLang="ko-KR" sz="1200" b="0" i="0" u="none" strike="noStrike" kern="1200" baseline="0" dirty="0" err="1">
                <a:solidFill>
                  <a:schemeClr val="tx1"/>
                </a:solidFill>
                <a:latin typeface="Arial" charset="0"/>
                <a:ea typeface="+mn-ea"/>
                <a:cs typeface="+mn-cs"/>
              </a:rPr>
              <a:t>ContactNumber</a:t>
            </a:r>
            <a:r>
              <a:rPr lang="en-US" altLang="ko-KR" sz="1200" b="0" i="0" u="none" strike="noStrike" kern="1200" baseline="0" dirty="0">
                <a:solidFill>
                  <a:schemeClr val="tx1"/>
                </a:solidFill>
                <a:latin typeface="Arial" charset="0"/>
                <a:ea typeface="+mn-ea"/>
                <a:cs typeface="+mn-cs"/>
              </a:rPr>
              <a:t>) for CONTACT.</a:t>
            </a:r>
            <a:endParaRPr lang="en-US" dirty="0"/>
          </a:p>
        </p:txBody>
      </p:sp>
      <p:sp>
        <p:nvSpPr>
          <p:cNvPr id="110595" name="Slide Number Placeholder 3"/>
          <p:cNvSpPr>
            <a:spLocks noGrp="1"/>
          </p:cNvSpPr>
          <p:nvPr>
            <p:ph type="sldNum" sz="quarter" idx="5"/>
          </p:nvPr>
        </p:nvSpPr>
        <p:spPr>
          <a:noFill/>
        </p:spPr>
        <p:txBody>
          <a:bodyPr/>
          <a:lstStyle/>
          <a:p>
            <a:fld id="{74611A26-F190-4EAF-8293-84BED704F153}" type="slidenum">
              <a:rPr lang="en-US" smtClean="0">
                <a:cs typeface="Arial" charset="0"/>
              </a:rPr>
              <a:pPr/>
              <a:t>50</a:t>
            </a:fld>
            <a:endParaRPr lang="en-US" dirty="0">
              <a:cs typeface="Arial" charset="0"/>
            </a:endParaRPr>
          </a:p>
        </p:txBody>
      </p:sp>
    </p:spTree>
    <p:extLst>
      <p:ext uri="{BB962C8B-B14F-4D97-AF65-F5344CB8AC3E}">
        <p14:creationId xmlns:p14="http://schemas.microsoft.com/office/powerpoint/2010/main" val="5075364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a:ln/>
        </p:spPr>
      </p:sp>
      <p:sp>
        <p:nvSpPr>
          <p:cNvPr id="112642" name="Notes Placeholder 2"/>
          <p:cNvSpPr>
            <a:spLocks noGrp="1"/>
          </p:cNvSpPr>
          <p:nvPr>
            <p:ph type="body" idx="1"/>
          </p:nvPr>
        </p:nvSpPr>
        <p:spPr>
          <a:noFill/>
          <a:ln/>
        </p:spPr>
        <p:txBody>
          <a:bodyPr/>
          <a:lstStyle/>
          <a:p>
            <a:pPr algn="just"/>
            <a:r>
              <a:rPr lang="en-US" altLang="ko-KR" sz="1200" b="0" i="0" u="none" strike="noStrike" kern="1200" baseline="0" dirty="0">
                <a:solidFill>
                  <a:schemeClr val="tx1"/>
                </a:solidFill>
                <a:latin typeface="Arial" charset="0"/>
                <a:ea typeface="+mn-ea"/>
                <a:cs typeface="+mn-cs"/>
              </a:rPr>
              <a:t>Heather has some other </a:t>
            </a:r>
            <a:r>
              <a:rPr lang="en-US" altLang="ko-KR" sz="1200" b="1" i="0" u="none" strike="noStrike" kern="1200" baseline="0" dirty="0">
                <a:solidFill>
                  <a:schemeClr val="tx1"/>
                </a:solidFill>
                <a:latin typeface="Arial" charset="0"/>
                <a:ea typeface="+mn-ea"/>
                <a:cs typeface="+mn-cs"/>
              </a:rPr>
              <a:t>data</a:t>
            </a:r>
            <a:r>
              <a:rPr lang="en-US" altLang="ko-KR" sz="1200" b="0" i="0" u="none" strike="noStrike" kern="1200" baseline="0" dirty="0">
                <a:solidFill>
                  <a:schemeClr val="tx1"/>
                </a:solidFill>
                <a:latin typeface="Arial" charset="0"/>
                <a:ea typeface="+mn-ea"/>
                <a:cs typeface="+mn-cs"/>
              </a:rPr>
              <a:t> requirements. First, the contact letter has the customer’s </a:t>
            </a:r>
            <a:r>
              <a:rPr lang="en-US" altLang="ko-KR" sz="1200" b="1" i="0" u="none" strike="noStrike" kern="1200" baseline="0" dirty="0">
                <a:solidFill>
                  <a:schemeClr val="tx1"/>
                </a:solidFill>
                <a:latin typeface="Arial" charset="0"/>
                <a:ea typeface="+mn-ea"/>
                <a:cs typeface="+mn-cs"/>
              </a:rPr>
              <a:t>address</a:t>
            </a:r>
            <a:r>
              <a:rPr lang="en-US" altLang="ko-KR" sz="1200" b="0" i="0" u="none" strike="noStrike" kern="1200" baseline="0" dirty="0">
                <a:solidFill>
                  <a:schemeClr val="tx1"/>
                </a:solidFill>
                <a:latin typeface="Arial" charset="0"/>
                <a:ea typeface="+mn-ea"/>
                <a:cs typeface="+mn-cs"/>
              </a:rPr>
              <a:t>, but the CUSTOMER entity has no address attributes. Consequently, they need to be added. Second, Heather allows customers to create a </a:t>
            </a:r>
            <a:r>
              <a:rPr lang="en-US" altLang="ko-KR" sz="1200" b="1" i="0" u="none" strike="noStrike" kern="1200" baseline="0" dirty="0">
                <a:solidFill>
                  <a:schemeClr val="tx1"/>
                </a:solidFill>
                <a:latin typeface="Arial" charset="0"/>
                <a:ea typeface="+mn-ea"/>
                <a:cs typeface="+mn-cs"/>
              </a:rPr>
              <a:t>login</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account</a:t>
            </a:r>
            <a:r>
              <a:rPr lang="en-US" altLang="ko-KR" sz="1200" b="0" i="0" u="none" strike="noStrike" kern="1200" baseline="0" dirty="0">
                <a:solidFill>
                  <a:schemeClr val="tx1"/>
                </a:solidFill>
                <a:latin typeface="Arial" charset="0"/>
                <a:ea typeface="+mn-ea"/>
                <a:cs typeface="+mn-cs"/>
              </a:rPr>
              <a:t> on her </a:t>
            </a:r>
            <a:r>
              <a:rPr lang="en-US" altLang="ko-KR" sz="1200" b="0" i="0" u="sng" strike="noStrike" kern="1200" baseline="0" dirty="0">
                <a:solidFill>
                  <a:schemeClr val="tx1"/>
                </a:solidFill>
                <a:latin typeface="Arial" charset="0"/>
                <a:ea typeface="+mn-ea"/>
                <a:cs typeface="+mn-cs"/>
              </a:rPr>
              <a:t>Web site</a:t>
            </a:r>
            <a:r>
              <a:rPr lang="en-US" altLang="ko-KR" sz="1200" b="0" i="0" u="none" strike="noStrike" kern="1200" baseline="0" dirty="0">
                <a:solidFill>
                  <a:schemeClr val="tx1"/>
                </a:solidFill>
                <a:latin typeface="Arial" charset="0"/>
                <a:ea typeface="+mn-ea"/>
                <a:cs typeface="+mn-cs"/>
              </a:rPr>
              <a:t> so that they can purchase items online securely. She uses the customer </a:t>
            </a:r>
            <a:r>
              <a:rPr lang="en-US" altLang="ko-KR" sz="1200" b="0" i="0" u="none" strike="noStrike" kern="1200" baseline="0" dirty="0" err="1">
                <a:solidFill>
                  <a:schemeClr val="tx1"/>
                </a:solidFill>
                <a:latin typeface="Arial" charset="0"/>
                <a:ea typeface="+mn-ea"/>
                <a:cs typeface="+mn-cs"/>
              </a:rPr>
              <a:t>EmailAddress</a:t>
            </a:r>
            <a:r>
              <a:rPr lang="en-US" altLang="ko-KR" sz="1200" b="0" i="0" u="none" strike="noStrike" kern="1200" baseline="0" dirty="0">
                <a:solidFill>
                  <a:schemeClr val="tx1"/>
                </a:solidFill>
                <a:latin typeface="Arial" charset="0"/>
                <a:ea typeface="+mn-ea"/>
                <a:cs typeface="+mn-cs"/>
              </a:rPr>
              <a:t> as their login name, and has them create a </a:t>
            </a:r>
            <a:r>
              <a:rPr lang="en-US" altLang="ko-KR" sz="1200" b="1" i="0" u="none" strike="noStrike" kern="1200" baseline="0" dirty="0">
                <a:solidFill>
                  <a:schemeClr val="tx1"/>
                </a:solidFill>
                <a:latin typeface="Arial" charset="0"/>
                <a:ea typeface="+mn-ea"/>
                <a:cs typeface="+mn-cs"/>
              </a:rPr>
              <a:t>password</a:t>
            </a:r>
            <a:r>
              <a:rPr lang="en-US" altLang="ko-KR" sz="1200" b="0" i="0" u="none" strike="noStrike" kern="1200" baseline="0" dirty="0">
                <a:solidFill>
                  <a:schemeClr val="tx1"/>
                </a:solidFill>
                <a:latin typeface="Arial" charset="0"/>
                <a:ea typeface="+mn-ea"/>
                <a:cs typeface="+mn-cs"/>
              </a:rPr>
              <a:t>. For security, we need to allow for encryption of this password and storage of it in the CUSTOMER entity.</a:t>
            </a:r>
            <a:endParaRPr lang="en-US" dirty="0"/>
          </a:p>
        </p:txBody>
      </p:sp>
      <p:sp>
        <p:nvSpPr>
          <p:cNvPr id="112643" name="Slide Number Placeholder 3"/>
          <p:cNvSpPr>
            <a:spLocks noGrp="1"/>
          </p:cNvSpPr>
          <p:nvPr>
            <p:ph type="sldNum" sz="quarter" idx="5"/>
          </p:nvPr>
        </p:nvSpPr>
        <p:spPr>
          <a:noFill/>
        </p:spPr>
        <p:txBody>
          <a:bodyPr/>
          <a:lstStyle/>
          <a:p>
            <a:fld id="{C21CCE8D-6232-4958-81AC-2318FCC1FB54}" type="slidenum">
              <a:rPr lang="en-US" smtClean="0">
                <a:cs typeface="Arial" charset="0"/>
              </a:rPr>
              <a:pPr/>
              <a:t>51</a:t>
            </a:fld>
            <a:endParaRPr lang="en-US" dirty="0">
              <a:cs typeface="Arial" charset="0"/>
            </a:endParaRPr>
          </a:p>
        </p:txBody>
      </p:sp>
    </p:spTree>
    <p:extLst>
      <p:ext uri="{BB962C8B-B14F-4D97-AF65-F5344CB8AC3E}">
        <p14:creationId xmlns:p14="http://schemas.microsoft.com/office/powerpoint/2010/main" val="10027818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a:ln/>
        </p:spPr>
      </p:sp>
      <p:sp>
        <p:nvSpPr>
          <p:cNvPr id="114690" name="Notes Placeholder 2"/>
          <p:cNvSpPr>
            <a:spLocks noGrp="1"/>
          </p:cNvSpPr>
          <p:nvPr>
            <p:ph type="body" idx="1"/>
          </p:nvPr>
        </p:nvSpPr>
        <p:spPr>
          <a:noFill/>
          <a:ln/>
        </p:spPr>
        <p:txBody>
          <a:bodyPr/>
          <a:lstStyle/>
          <a:p>
            <a:pPr algn="just"/>
            <a:r>
              <a:rPr lang="en-US" altLang="ko-KR" sz="1200" b="1" i="0" kern="1200" dirty="0">
                <a:solidFill>
                  <a:schemeClr val="tx1"/>
                </a:solidFill>
                <a:effectLst/>
                <a:latin typeface="Arial" charset="0"/>
                <a:ea typeface="+mn-ea"/>
                <a:cs typeface="+mn-cs"/>
              </a:rPr>
              <a:t>Invoice </a:t>
            </a:r>
            <a:r>
              <a:rPr lang="en-US" altLang="ko-KR" sz="1200" b="0" i="0" kern="1200" dirty="0">
                <a:solidFill>
                  <a:schemeClr val="tx1"/>
                </a:solidFill>
                <a:effectLst/>
                <a:latin typeface="Arial" charset="0"/>
                <a:ea typeface="+mn-ea"/>
                <a:cs typeface="+mn-cs"/>
              </a:rPr>
              <a:t>[ˈ</a:t>
            </a:r>
            <a:r>
              <a:rPr lang="en-US" altLang="ko-KR" sz="1200" b="0" i="0" kern="1200" dirty="0" err="1">
                <a:solidFill>
                  <a:schemeClr val="tx1"/>
                </a:solidFill>
                <a:effectLst/>
                <a:latin typeface="Arial" charset="0"/>
                <a:ea typeface="+mn-ea"/>
                <a:cs typeface="+mn-cs"/>
              </a:rPr>
              <a:t>ɪnvɔɪs</a:t>
            </a:r>
            <a:r>
              <a:rPr lang="en-US" altLang="ko-KR" sz="1200" b="0" i="0" kern="1200" dirty="0">
                <a:solidFill>
                  <a:schemeClr val="tx1"/>
                </a:solidFill>
                <a:effectLst/>
                <a:latin typeface="Arial" charset="0"/>
                <a:ea typeface="+mn-ea"/>
                <a:cs typeface="+mn-cs"/>
              </a:rPr>
              <a:t>]</a:t>
            </a:r>
            <a:r>
              <a:rPr lang="en-US" altLang="ko-KR" sz="1200" b="0" i="0" kern="1200" baseline="0" dirty="0">
                <a:solidFill>
                  <a:schemeClr val="tx1"/>
                </a:solidFill>
                <a:effectLst/>
                <a:latin typeface="Arial" charset="0"/>
                <a:ea typeface="+mn-ea"/>
                <a:cs typeface="+mn-cs"/>
              </a:rPr>
              <a:t> </a:t>
            </a:r>
            <a:r>
              <a:rPr lang="en-US" altLang="ko-KR" sz="1200" b="1" i="0" kern="1200" dirty="0">
                <a:solidFill>
                  <a:schemeClr val="tx1"/>
                </a:solidFill>
                <a:effectLst/>
                <a:latin typeface="Arial" charset="0"/>
                <a:ea typeface="+mn-ea"/>
                <a:cs typeface="+mn-cs"/>
              </a:rPr>
              <a:t>(n.) </a:t>
            </a:r>
            <a:r>
              <a:rPr lang="en-US" altLang="ko-KR" dirty="0">
                <a:effectLst/>
              </a:rPr>
              <a:t>"written account of the particulars and prices of merchandise shipped or sent," 1550s, apparently from a re-Latinized form of French </a:t>
            </a:r>
            <a:r>
              <a:rPr lang="en-US" altLang="ko-KR" i="1" dirty="0">
                <a:effectLst/>
              </a:rPr>
              <a:t>envois</a:t>
            </a:r>
            <a:r>
              <a:rPr lang="en-US" altLang="ko-KR" dirty="0">
                <a:effectLst/>
              </a:rPr>
              <a:t>, plural of </a:t>
            </a:r>
            <a:r>
              <a:rPr lang="en-US" altLang="ko-KR" i="1" dirty="0">
                <a:effectLst/>
              </a:rPr>
              <a:t>envoi</a:t>
            </a:r>
            <a:r>
              <a:rPr lang="en-US" altLang="ko-KR" dirty="0">
                <a:effectLst/>
              </a:rPr>
              <a:t> "dispatch (of goods)," literally "</a:t>
            </a:r>
            <a:r>
              <a:rPr lang="en-US" altLang="ko-KR" u="sng" dirty="0">
                <a:effectLst/>
              </a:rPr>
              <a:t>a sending</a:t>
            </a:r>
            <a:r>
              <a:rPr lang="en-US" altLang="ko-KR" dirty="0">
                <a:effectLst/>
              </a:rPr>
              <a:t>," from </a:t>
            </a:r>
            <a:r>
              <a:rPr lang="en-US" altLang="ko-KR" i="1" dirty="0" err="1">
                <a:effectLst/>
              </a:rPr>
              <a:t>envoyer</a:t>
            </a:r>
            <a:r>
              <a:rPr lang="en-US" altLang="ko-KR" dirty="0">
                <a:effectLst/>
              </a:rPr>
              <a:t> "to send," from Vulgar Latin </a:t>
            </a:r>
            <a:r>
              <a:rPr lang="en-US" altLang="ko-KR" i="1" dirty="0">
                <a:effectLst/>
              </a:rPr>
              <a:t>*</a:t>
            </a:r>
            <a:r>
              <a:rPr lang="en-US" altLang="ko-KR" i="1" dirty="0" err="1">
                <a:effectLst/>
              </a:rPr>
              <a:t>inviare</a:t>
            </a:r>
            <a:r>
              <a:rPr lang="en-US" altLang="ko-KR" dirty="0">
                <a:effectLst/>
              </a:rPr>
              <a:t> "send on one's way," from Latin </a:t>
            </a:r>
            <a:r>
              <a:rPr lang="en-US" altLang="ko-KR" i="1" u="sng" dirty="0">
                <a:effectLst/>
              </a:rPr>
              <a:t>in</a:t>
            </a:r>
            <a:r>
              <a:rPr lang="en-US" altLang="ko-KR" dirty="0">
                <a:effectLst/>
              </a:rPr>
              <a:t> "</a:t>
            </a:r>
            <a:r>
              <a:rPr lang="en-US" altLang="ko-KR" b="1" u="none" dirty="0">
                <a:effectLst/>
              </a:rPr>
              <a:t>on</a:t>
            </a:r>
            <a:r>
              <a:rPr lang="en-US" altLang="ko-KR" dirty="0">
                <a:effectLst/>
              </a:rPr>
              <a:t>" (from PIE root </a:t>
            </a:r>
            <a:r>
              <a:rPr lang="en-US" altLang="ko-KR" sz="1200" b="1" kern="1200" dirty="0">
                <a:solidFill>
                  <a:schemeClr val="tx1"/>
                </a:solidFill>
                <a:effectLst/>
                <a:latin typeface="Arial" charset="0"/>
                <a:ea typeface="+mn-ea"/>
                <a:cs typeface="+mn-cs"/>
                <a:hlinkClick r:id="rId3"/>
              </a:rPr>
              <a:t>*</a:t>
            </a:r>
            <a:r>
              <a:rPr lang="en-US" altLang="ko-KR" sz="1200" b="1" kern="1200" dirty="0" err="1">
                <a:solidFill>
                  <a:schemeClr val="tx1"/>
                </a:solidFill>
                <a:effectLst/>
                <a:latin typeface="Arial" charset="0"/>
                <a:ea typeface="+mn-ea"/>
                <a:cs typeface="+mn-cs"/>
                <a:hlinkClick r:id="rId3"/>
              </a:rPr>
              <a:t>en</a:t>
            </a:r>
            <a:r>
              <a:rPr lang="en-US" altLang="ko-KR" dirty="0">
                <a:effectLst/>
              </a:rPr>
              <a:t> "in") + </a:t>
            </a:r>
            <a:r>
              <a:rPr lang="en-US" altLang="ko-KR" i="1" u="sng" dirty="0">
                <a:effectLst/>
              </a:rPr>
              <a:t>via</a:t>
            </a:r>
            <a:r>
              <a:rPr lang="en-US" altLang="ko-KR" dirty="0">
                <a:effectLst/>
              </a:rPr>
              <a:t> "</a:t>
            </a:r>
            <a:r>
              <a:rPr lang="en-US" altLang="ko-KR" b="1" dirty="0">
                <a:effectLst/>
              </a:rPr>
              <a:t>road</a:t>
            </a:r>
            <a:r>
              <a:rPr lang="en-US" altLang="ko-KR" dirty="0">
                <a:effectLst/>
              </a:rPr>
              <a:t>" (see </a:t>
            </a:r>
            <a:r>
              <a:rPr lang="en-US" altLang="ko-KR" sz="1200" b="1" kern="1200" dirty="0">
                <a:solidFill>
                  <a:schemeClr val="tx1"/>
                </a:solidFill>
                <a:effectLst/>
                <a:latin typeface="Arial" charset="0"/>
                <a:ea typeface="+mn-ea"/>
                <a:cs typeface="+mn-cs"/>
                <a:hlinkClick r:id="rId4"/>
              </a:rPr>
              <a:t>via</a:t>
            </a:r>
            <a:r>
              <a:rPr lang="en-US" altLang="ko-KR" dirty="0">
                <a:effectLst/>
              </a:rPr>
              <a:t> (adv.)). As a verb, 1690s, from the noun.</a:t>
            </a:r>
          </a:p>
          <a:p>
            <a:pPr algn="just"/>
            <a:r>
              <a:rPr lang="en-US" altLang="ko-KR" b="1" u="sng" dirty="0">
                <a:solidFill>
                  <a:srgbClr val="0000CC"/>
                </a:solidFill>
                <a:effectLst/>
                <a:hlinkClick r:id="rId5"/>
              </a:rPr>
              <a:t>invoice</a:t>
            </a:r>
            <a:r>
              <a:rPr lang="ko-KR" altLang="en-US" dirty="0"/>
              <a:t> </a:t>
            </a:r>
            <a:r>
              <a:rPr lang="en-US" altLang="ko-KR" dirty="0">
                <a:solidFill>
                  <a:srgbClr val="000000"/>
                </a:solidFill>
                <a:effectLst/>
                <a:latin typeface="Lucida Sans Unicode" panose="020B0602030504020204" pitchFamily="34" charset="0"/>
              </a:rPr>
              <a:t>[ˈ</a:t>
            </a:r>
            <a:r>
              <a:rPr lang="en-US" altLang="ko-KR" dirty="0" err="1">
                <a:solidFill>
                  <a:srgbClr val="000000"/>
                </a:solidFill>
                <a:effectLst/>
                <a:latin typeface="Lucida Sans Unicode" panose="020B0602030504020204" pitchFamily="34" charset="0"/>
              </a:rPr>
              <a:t>ɪnvɔɪs</a:t>
            </a:r>
            <a:r>
              <a:rPr lang="en-US" altLang="ko-KR" dirty="0">
                <a:solidFill>
                  <a:srgbClr val="000000"/>
                </a:solidFill>
                <a:effectLst/>
                <a:latin typeface="Lucida Sans Unicode" panose="020B0602030504020204" pitchFamily="34" charset="0"/>
              </a:rPr>
              <a:t>] </a:t>
            </a:r>
            <a:r>
              <a:rPr lang="en-US" altLang="ko-KR" dirty="0"/>
              <a:t>1. </a:t>
            </a:r>
            <a:r>
              <a:rPr lang="en-US" altLang="ko-KR" i="0" dirty="0">
                <a:solidFill>
                  <a:srgbClr val="777777"/>
                </a:solidFill>
                <a:effectLst/>
              </a:rPr>
              <a:t>[</a:t>
            </a:r>
            <a:r>
              <a:rPr lang="ko-KR" altLang="en-US" i="0" dirty="0">
                <a:solidFill>
                  <a:srgbClr val="777777"/>
                </a:solidFill>
                <a:effectLst/>
              </a:rPr>
              <a:t>명사</a:t>
            </a:r>
            <a:r>
              <a:rPr lang="en-US" altLang="ko-KR" i="0" dirty="0">
                <a:solidFill>
                  <a:srgbClr val="777777"/>
                </a:solidFill>
                <a:effectLst/>
              </a:rPr>
              <a:t>]</a:t>
            </a:r>
            <a:r>
              <a:rPr lang="ko-KR" altLang="en-US" dirty="0"/>
              <a:t> 송장</a:t>
            </a:r>
            <a:r>
              <a:rPr lang="en-US" altLang="ko-KR" dirty="0"/>
              <a:t>(</a:t>
            </a:r>
            <a:r>
              <a:rPr lang="ko-KR" altLang="en-US" dirty="0"/>
              <a:t>送狀</a:t>
            </a:r>
            <a:r>
              <a:rPr lang="en-US" altLang="ko-KR" dirty="0"/>
              <a:t>), (</a:t>
            </a:r>
            <a:r>
              <a:rPr lang="ko-KR" altLang="en-US" dirty="0"/>
              <a:t>물품 대금작업비 등의</a:t>
            </a:r>
            <a:r>
              <a:rPr lang="en-US" altLang="ko-KR" dirty="0"/>
              <a:t>) </a:t>
            </a:r>
            <a:r>
              <a:rPr lang="ko-KR" altLang="en-US" dirty="0"/>
              <a:t>청구서</a:t>
            </a:r>
            <a:r>
              <a:rPr lang="en-US" altLang="ko-KR" dirty="0"/>
              <a:t>(=bill) 2. </a:t>
            </a:r>
            <a:r>
              <a:rPr lang="en-US" altLang="ko-KR" i="0" dirty="0">
                <a:solidFill>
                  <a:srgbClr val="777777"/>
                </a:solidFill>
                <a:effectLst/>
              </a:rPr>
              <a:t>[</a:t>
            </a:r>
            <a:r>
              <a:rPr lang="ko-KR" altLang="en-US" i="0" dirty="0">
                <a:solidFill>
                  <a:srgbClr val="777777"/>
                </a:solidFill>
                <a:effectLst/>
              </a:rPr>
              <a:t>동사</a:t>
            </a:r>
            <a:r>
              <a:rPr lang="en-US" altLang="ko-KR" i="0" dirty="0">
                <a:solidFill>
                  <a:srgbClr val="777777"/>
                </a:solidFill>
                <a:effectLst/>
              </a:rPr>
              <a:t>][</a:t>
            </a:r>
            <a:r>
              <a:rPr lang="ko-KR" altLang="en-US" i="0" dirty="0">
                <a:solidFill>
                  <a:srgbClr val="777777"/>
                </a:solidFill>
                <a:effectLst/>
              </a:rPr>
              <a:t>상업</a:t>
            </a:r>
            <a:r>
              <a:rPr lang="en-US" altLang="ko-KR" i="0" dirty="0">
                <a:solidFill>
                  <a:srgbClr val="777777"/>
                </a:solidFill>
                <a:effectLst/>
              </a:rPr>
              <a:t>]</a:t>
            </a:r>
            <a:r>
              <a:rPr lang="ko-KR" altLang="en-US" dirty="0"/>
              <a:t> </a:t>
            </a:r>
            <a:r>
              <a:rPr lang="en-US" altLang="ko-KR" dirty="0"/>
              <a:t>(</a:t>
            </a:r>
            <a:r>
              <a:rPr lang="ko-KR" altLang="en-US" dirty="0"/>
              <a:t>물품 대금작업비 등의</a:t>
            </a:r>
            <a:r>
              <a:rPr lang="en-US" altLang="ko-KR" dirty="0"/>
              <a:t>) </a:t>
            </a:r>
            <a:r>
              <a:rPr lang="ko-KR" altLang="en-US" dirty="0"/>
              <a:t>청구서</a:t>
            </a:r>
            <a:r>
              <a:rPr lang="en-US" altLang="ko-KR" dirty="0"/>
              <a:t>[</a:t>
            </a:r>
            <a:r>
              <a:rPr lang="ko-KR" altLang="en-US" dirty="0"/>
              <a:t>송장</a:t>
            </a:r>
            <a:r>
              <a:rPr lang="en-US" altLang="ko-KR" dirty="0"/>
              <a:t>]</a:t>
            </a:r>
            <a:r>
              <a:rPr lang="ko-KR" altLang="en-US" dirty="0"/>
              <a:t>를 보내다</a:t>
            </a:r>
            <a:endParaRPr lang="en-US" altLang="ko-KR" dirty="0">
              <a:effectLst/>
            </a:endParaRPr>
          </a:p>
          <a:p>
            <a:pPr algn="just"/>
            <a:endParaRPr lang="en-US" altLang="ko-KR" dirty="0">
              <a:effectLst/>
            </a:endParaRPr>
          </a:p>
          <a:p>
            <a:r>
              <a:rPr lang="en-US" altLang="ko-KR" sz="1200" b="0" i="0" u="none" strike="noStrike" kern="1200" baseline="0" dirty="0">
                <a:solidFill>
                  <a:schemeClr val="tx1"/>
                </a:solidFill>
                <a:latin typeface="Arial" charset="0"/>
                <a:ea typeface="+mn-ea"/>
                <a:cs typeface="+mn-cs"/>
              </a:rPr>
              <a:t>The sales invoice that Heather uses to sell books and videos is shown in Figure 4-20. The sales invoice itself </a:t>
            </a:r>
            <a:r>
              <a:rPr lang="en-US" altLang="ko-KR" sz="1200" b="0" i="0" u="sng" strike="noStrike" kern="1200" baseline="0" dirty="0">
                <a:solidFill>
                  <a:schemeClr val="tx1"/>
                </a:solidFill>
                <a:latin typeface="Arial" charset="0"/>
                <a:ea typeface="+mn-ea"/>
                <a:cs typeface="+mn-cs"/>
              </a:rPr>
              <a:t>needs</a:t>
            </a:r>
            <a:r>
              <a:rPr lang="en-US" altLang="ko-KR" sz="1200" b="0" i="0" u="none" strike="noStrike" kern="1200" baseline="0" dirty="0">
                <a:solidFill>
                  <a:schemeClr val="tx1"/>
                </a:solidFill>
                <a:latin typeface="Arial" charset="0"/>
                <a:ea typeface="+mn-ea"/>
                <a:cs typeface="+mn-cs"/>
              </a:rPr>
              <a:t> to be an,</a:t>
            </a:r>
            <a:r>
              <a:rPr lang="en-US" altLang="ko-KR" sz="1200" b="1" i="0" u="none" strike="noStrike" kern="1200" baseline="0" dirty="0">
                <a:solidFill>
                  <a:schemeClr val="tx1"/>
                </a:solidFill>
                <a:latin typeface="Arial" charset="0"/>
                <a:ea typeface="+mn-ea"/>
                <a:cs typeface="+mn-cs"/>
              </a:rPr>
              <a:t> entity</a:t>
            </a:r>
            <a:r>
              <a:rPr lang="en-US" altLang="ko-KR" sz="1200" b="0" i="0" u="none" strike="noStrike" kern="1200" baseline="0" dirty="0">
                <a:solidFill>
                  <a:schemeClr val="tx1"/>
                </a:solidFill>
                <a:latin typeface="Arial" charset="0"/>
                <a:ea typeface="+mn-ea"/>
                <a:cs typeface="+mn-cs"/>
              </a:rPr>
              <a:t> and because the sales invoice has customer data it has a relationship back to CUSTOMER.</a:t>
            </a:r>
            <a:endParaRPr lang="en-US" altLang="ko-KR" dirty="0">
              <a:effectLst/>
            </a:endParaRPr>
          </a:p>
          <a:p>
            <a:pPr algn="just"/>
            <a:endParaRPr lang="en-US" altLang="ko-KR" sz="1200" b="0" i="0" u="none" strike="noStrike" kern="1200" baseline="0" dirty="0">
              <a:solidFill>
                <a:schemeClr val="tx1"/>
              </a:solidFill>
              <a:latin typeface="Arial" charset="0"/>
              <a:ea typeface="+mn-ea"/>
              <a:cs typeface="+mn-cs"/>
            </a:endParaRPr>
          </a:p>
        </p:txBody>
      </p:sp>
      <p:sp>
        <p:nvSpPr>
          <p:cNvPr id="114691" name="Slide Number Placeholder 3"/>
          <p:cNvSpPr>
            <a:spLocks noGrp="1"/>
          </p:cNvSpPr>
          <p:nvPr>
            <p:ph type="sldNum" sz="quarter" idx="5"/>
          </p:nvPr>
        </p:nvSpPr>
        <p:spPr>
          <a:noFill/>
        </p:spPr>
        <p:txBody>
          <a:bodyPr/>
          <a:lstStyle/>
          <a:p>
            <a:fld id="{E2DBE074-AFB8-4C75-B0DC-9F48685370B8}" type="slidenum">
              <a:rPr lang="en-US" smtClean="0">
                <a:cs typeface="Arial" charset="0"/>
              </a:rPr>
              <a:pPr/>
              <a:t>52</a:t>
            </a:fld>
            <a:endParaRPr lang="en-US" dirty="0">
              <a:cs typeface="Arial" charset="0"/>
            </a:endParaRPr>
          </a:p>
        </p:txBody>
      </p:sp>
    </p:spTree>
    <p:extLst>
      <p:ext uri="{BB962C8B-B14F-4D97-AF65-F5344CB8AC3E}">
        <p14:creationId xmlns:p14="http://schemas.microsoft.com/office/powerpoint/2010/main" val="411226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noTextEdit="1"/>
          </p:cNvSpPr>
          <p:nvPr>
            <p:ph type="sldImg"/>
          </p:nvPr>
        </p:nvSpPr>
        <p:spPr>
          <a:ln/>
        </p:spPr>
      </p:sp>
      <p:sp>
        <p:nvSpPr>
          <p:cNvPr id="116738"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The sales invoice that Heather uses to sell books and videos is shown in Figure 4-20. The sales invoice itself </a:t>
            </a:r>
            <a:r>
              <a:rPr lang="en-US" altLang="ko-KR" sz="1200" b="0" i="0" u="sng" strike="noStrike" kern="1200" baseline="0" dirty="0">
                <a:solidFill>
                  <a:schemeClr val="tx1"/>
                </a:solidFill>
                <a:latin typeface="Arial" charset="0"/>
                <a:ea typeface="+mn-ea"/>
                <a:cs typeface="+mn-cs"/>
              </a:rPr>
              <a:t>needs</a:t>
            </a:r>
            <a:r>
              <a:rPr lang="en-US" altLang="ko-KR" sz="1200" b="0" i="0" u="none" strike="noStrike" kern="1200" baseline="0" dirty="0">
                <a:solidFill>
                  <a:schemeClr val="tx1"/>
                </a:solidFill>
                <a:latin typeface="Arial" charset="0"/>
                <a:ea typeface="+mn-ea"/>
                <a:cs typeface="+mn-cs"/>
              </a:rPr>
              <a:t> to be an</a:t>
            </a:r>
            <a:r>
              <a:rPr lang="en-US" altLang="ko-KR" sz="1200" b="1" i="0" u="none" strike="noStrike" kern="1200" baseline="0" dirty="0">
                <a:solidFill>
                  <a:schemeClr val="tx1"/>
                </a:solidFill>
                <a:latin typeface="Arial" charset="0"/>
                <a:ea typeface="+mn-ea"/>
                <a:cs typeface="+mn-cs"/>
              </a:rPr>
              <a:t> entity</a:t>
            </a:r>
            <a:r>
              <a:rPr lang="en-US" altLang="ko-KR" sz="1200" b="0" i="0" u="none" strike="noStrike" kern="1200" baseline="0" dirty="0">
                <a:solidFill>
                  <a:schemeClr val="tx1"/>
                </a:solidFill>
                <a:latin typeface="Arial" charset="0"/>
                <a:ea typeface="+mn-ea"/>
                <a:cs typeface="+mn-cs"/>
              </a:rPr>
              <a:t>, and because the sales invoice has customer data it has a relationship back to CUSTOMER.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sz="1200" b="0" i="0" u="none" strike="noStrike" kern="1200" baseline="0" dirty="0">
              <a:solidFill>
                <a:schemeClr val="tx1"/>
              </a:solidFill>
              <a:effectLst/>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Figure 4-21(a) shows a first attempt at the data model with INVOICE. This diagram is missing data about the line items on the order. </a:t>
            </a:r>
            <a:r>
              <a:rPr lang="en-US" altLang="ko-KR" sz="1200" b="1" i="0" u="none" strike="noStrike" kern="1200" baseline="0" dirty="0">
                <a:solidFill>
                  <a:schemeClr val="tx1"/>
                </a:solidFill>
                <a:latin typeface="Arial" charset="0"/>
                <a:ea typeface="+mn-ea"/>
                <a:cs typeface="+mn-cs"/>
              </a:rPr>
              <a:t>Because</a:t>
            </a:r>
            <a:r>
              <a:rPr lang="en-US" altLang="ko-KR" sz="1200" b="0" i="0" u="none" strike="noStrike" kern="1200" baseline="0" dirty="0">
                <a:solidFill>
                  <a:schemeClr val="tx1"/>
                </a:solidFill>
                <a:latin typeface="Arial" charset="0"/>
                <a:ea typeface="+mn-ea"/>
                <a:cs typeface="+mn-cs"/>
              </a:rPr>
              <a:t> there are </a:t>
            </a:r>
            <a:r>
              <a:rPr lang="en-US" altLang="ko-KR" sz="1200" b="1" i="0" u="sng" strike="noStrike" kern="1200" baseline="0" dirty="0">
                <a:solidFill>
                  <a:schemeClr val="tx1"/>
                </a:solidFill>
                <a:latin typeface="Arial" charset="0"/>
                <a:ea typeface="+mn-ea"/>
                <a:cs typeface="+mn-cs"/>
              </a:rPr>
              <a:t>multiple</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line</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items</a:t>
            </a:r>
            <a:r>
              <a:rPr lang="en-US" altLang="ko-KR" sz="1200" b="0" i="0" u="none" strike="noStrike" kern="1200" baseline="0" dirty="0">
                <a:solidFill>
                  <a:schemeClr val="tx1"/>
                </a:solidFill>
                <a:latin typeface="Arial" charset="0"/>
                <a:ea typeface="+mn-ea"/>
                <a:cs typeface="+mn-cs"/>
              </a:rPr>
              <a:t>, the line item data </a:t>
            </a:r>
            <a:r>
              <a:rPr lang="en-US" altLang="ko-KR" sz="1200" b="1" i="0" u="sng" strike="noStrike" kern="1200" baseline="0" dirty="0">
                <a:solidFill>
                  <a:schemeClr val="tx1"/>
                </a:solidFill>
                <a:latin typeface="Arial" charset="0"/>
                <a:ea typeface="+mn-ea"/>
                <a:cs typeface="+mn-cs"/>
              </a:rPr>
              <a:t>cannot</a:t>
            </a:r>
            <a:r>
              <a:rPr lang="en-US" altLang="ko-KR" sz="1200" b="0" i="0" u="none" strike="noStrike" kern="1200" baseline="0" dirty="0">
                <a:solidFill>
                  <a:schemeClr val="tx1"/>
                </a:solidFill>
                <a:latin typeface="Arial" charset="0"/>
                <a:ea typeface="+mn-ea"/>
                <a:cs typeface="+mn-cs"/>
              </a:rPr>
              <a:t> be stored in INVOICE. Instead, an ID-dependent entity, LINE_ITEM, must be defined. The need for an ID-dependent entity is typical for documents that contain a group of repeating data. If the repeating group is not logically independent, then it must be made into an ID-dependent weak entity. Figure 4-21(b) shows the adjusted design.</a:t>
            </a:r>
          </a:p>
          <a:p>
            <a:endParaRPr lang="en-US" altLang="ko-KR" dirty="0">
              <a:effectLst/>
            </a:endParaRPr>
          </a:p>
          <a:p>
            <a:pPr eaLnBrk="1" hangingPunct="1"/>
            <a:endParaRPr lang="en-US" dirty="0"/>
          </a:p>
        </p:txBody>
      </p:sp>
      <p:sp>
        <p:nvSpPr>
          <p:cNvPr id="116739" name="Slide Number Placeholder 3"/>
          <p:cNvSpPr>
            <a:spLocks noGrp="1"/>
          </p:cNvSpPr>
          <p:nvPr>
            <p:ph type="sldNum" sz="quarter" idx="5"/>
          </p:nvPr>
        </p:nvSpPr>
        <p:spPr>
          <a:noFill/>
        </p:spPr>
        <p:txBody>
          <a:bodyPr/>
          <a:lstStyle/>
          <a:p>
            <a:fld id="{EEA77E0B-AB8E-4185-9911-0B3CFA5EBD0F}" type="slidenum">
              <a:rPr lang="en-US" smtClean="0">
                <a:cs typeface="Arial" charset="0"/>
              </a:rPr>
              <a:pPr/>
              <a:t>53</a:t>
            </a:fld>
            <a:endParaRPr lang="en-US" dirty="0">
              <a:cs typeface="Arial" charset="0"/>
            </a:endParaRPr>
          </a:p>
        </p:txBody>
      </p:sp>
    </p:spTree>
    <p:extLst>
      <p:ext uri="{BB962C8B-B14F-4D97-AF65-F5344CB8AC3E}">
        <p14:creationId xmlns:p14="http://schemas.microsoft.com/office/powerpoint/2010/main" val="14143773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a:ln/>
        </p:spPr>
      </p:sp>
      <p:sp>
        <p:nvSpPr>
          <p:cNvPr id="118786"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Figure 4-21(a) shows a first attempt at the data model with INVOICE. This diagram is missing data about the line items on the order. Because there are multiple </a:t>
            </a:r>
            <a:r>
              <a:rPr lang="en-US" altLang="ko-KR" sz="1200" b="1" i="0" u="none" strike="noStrike" kern="1200" baseline="0" dirty="0">
                <a:solidFill>
                  <a:schemeClr val="tx1"/>
                </a:solidFill>
                <a:latin typeface="Arial" charset="0"/>
                <a:ea typeface="+mn-ea"/>
                <a:cs typeface="+mn-cs"/>
              </a:rPr>
              <a:t>line</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items</a:t>
            </a:r>
            <a:r>
              <a:rPr lang="en-US" altLang="ko-KR" sz="1200" b="0" i="0" u="none" strike="noStrike" kern="1200" baseline="0" dirty="0">
                <a:solidFill>
                  <a:schemeClr val="tx1"/>
                </a:solidFill>
                <a:latin typeface="Arial" charset="0"/>
                <a:ea typeface="+mn-ea"/>
                <a:cs typeface="+mn-cs"/>
              </a:rPr>
              <a:t>, the line item data cannot be stored in INVOICE. Instead, an ID-dependent entity, LINE_ITEM, must be defined. The need for an ID-dependent entity is typical for documents that contain a group of </a:t>
            </a:r>
            <a:r>
              <a:rPr lang="en-US" altLang="ko-KR" sz="1200" b="1" i="0" u="none" strike="noStrike" kern="1200" baseline="0" dirty="0">
                <a:solidFill>
                  <a:schemeClr val="tx1"/>
                </a:solidFill>
                <a:latin typeface="Arial" charset="0"/>
                <a:ea typeface="+mn-ea"/>
                <a:cs typeface="+mn-cs"/>
              </a:rPr>
              <a:t>repeating</a:t>
            </a:r>
            <a:r>
              <a:rPr lang="en-US" altLang="ko-KR" sz="1200" b="0" i="0" u="none" strike="noStrike" kern="1200" baseline="0" dirty="0">
                <a:solidFill>
                  <a:schemeClr val="tx1"/>
                </a:solidFill>
                <a:latin typeface="Arial" charset="0"/>
                <a:ea typeface="+mn-ea"/>
                <a:cs typeface="+mn-cs"/>
              </a:rPr>
              <a:t> data. If the repeating group is not logically independent, then it must be made into an ID-dependent weak entity. Figure 4-21(b) shows the adjusted design.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Heather sells standard </a:t>
            </a:r>
            <a:r>
              <a:rPr lang="en-US" altLang="ko-KR" sz="1200" b="1" i="0" u="none" strike="noStrike" kern="1200" baseline="0" dirty="0">
                <a:solidFill>
                  <a:schemeClr val="tx1"/>
                </a:solidFill>
                <a:latin typeface="Arial" charset="0"/>
                <a:ea typeface="+mn-ea"/>
                <a:cs typeface="+mn-cs"/>
              </a:rPr>
              <a:t>products</a:t>
            </a:r>
            <a:r>
              <a:rPr lang="en-US" altLang="ko-KR" sz="1200" b="0" i="0" u="none" strike="noStrike" kern="1200" baseline="0" dirty="0">
                <a:solidFill>
                  <a:schemeClr val="tx1"/>
                </a:solidFill>
                <a:latin typeface="Arial" charset="0"/>
                <a:ea typeface="+mn-ea"/>
                <a:cs typeface="+mn-cs"/>
              </a:rPr>
              <a:t>—that is, her books and videos have </a:t>
            </a:r>
            <a:r>
              <a:rPr lang="en-US" altLang="ko-KR" sz="1200" b="0" i="0" u="sng" strike="noStrike" kern="1200" baseline="0" dirty="0">
                <a:solidFill>
                  <a:schemeClr val="tx1"/>
                </a:solidFill>
                <a:latin typeface="Arial" charset="0"/>
                <a:ea typeface="+mn-ea"/>
                <a:cs typeface="+mn-cs"/>
              </a:rPr>
              <a:t>standardized</a:t>
            </a:r>
            <a:r>
              <a:rPr lang="en-US" altLang="ko-KR" sz="1200" b="0" i="0" u="none" strike="noStrike" kern="1200" baseline="0" dirty="0">
                <a:solidFill>
                  <a:schemeClr val="tx1"/>
                </a:solidFill>
                <a:latin typeface="Arial" charset="0"/>
                <a:ea typeface="+mn-ea"/>
                <a:cs typeface="+mn-cs"/>
              </a:rPr>
              <a:t> names and prices. She does not want the person who fills out an order to be able to use nonstandard names or prices. We therefore need to add a PRODUCT </a:t>
            </a:r>
            <a:r>
              <a:rPr lang="en-US" altLang="ko-KR" sz="1200" b="1" i="0" u="none" strike="noStrike" kern="1200" baseline="0" dirty="0">
                <a:solidFill>
                  <a:schemeClr val="tx1"/>
                </a:solidFill>
                <a:latin typeface="Arial" charset="0"/>
                <a:ea typeface="+mn-ea"/>
                <a:cs typeface="+mn-cs"/>
              </a:rPr>
              <a:t>entity</a:t>
            </a:r>
            <a:r>
              <a:rPr lang="en-US" altLang="ko-KR" sz="1200" b="0" i="0" u="none" strike="noStrike" kern="1200" baseline="0" dirty="0">
                <a:solidFill>
                  <a:schemeClr val="tx1"/>
                </a:solidFill>
                <a:latin typeface="Arial" charset="0"/>
                <a:ea typeface="+mn-ea"/>
                <a:cs typeface="+mn-cs"/>
              </a:rPr>
              <a:t> and relate it to LINE_ITEM, as shown in Figure 4-21(c).</a:t>
            </a:r>
          </a:p>
          <a:p>
            <a:pPr eaLnBrk="1" hangingPunct="1"/>
            <a:endParaRPr lang="en-US" dirty="0"/>
          </a:p>
        </p:txBody>
      </p:sp>
      <p:sp>
        <p:nvSpPr>
          <p:cNvPr id="118787" name="Slide Number Placeholder 3"/>
          <p:cNvSpPr>
            <a:spLocks noGrp="1"/>
          </p:cNvSpPr>
          <p:nvPr>
            <p:ph type="sldNum" sz="quarter" idx="5"/>
          </p:nvPr>
        </p:nvSpPr>
        <p:spPr>
          <a:noFill/>
        </p:spPr>
        <p:txBody>
          <a:bodyPr/>
          <a:lstStyle/>
          <a:p>
            <a:fld id="{999B5892-1271-4913-A259-34155A7319E6}" type="slidenum">
              <a:rPr lang="en-US" smtClean="0">
                <a:cs typeface="Arial" charset="0"/>
              </a:rPr>
              <a:pPr/>
              <a:t>54</a:t>
            </a:fld>
            <a:endParaRPr lang="en-US" dirty="0">
              <a:cs typeface="Arial" charset="0"/>
            </a:endParaRPr>
          </a:p>
        </p:txBody>
      </p:sp>
    </p:spTree>
    <p:extLst>
      <p:ext uri="{BB962C8B-B14F-4D97-AF65-F5344CB8AC3E}">
        <p14:creationId xmlns:p14="http://schemas.microsoft.com/office/powerpoint/2010/main" val="1116134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noTextEdit="1"/>
          </p:cNvSpPr>
          <p:nvPr>
            <p:ph type="sldImg"/>
          </p:nvPr>
        </p:nvSpPr>
        <p:spPr>
          <a:ln/>
        </p:spPr>
      </p:sp>
      <p:sp>
        <p:nvSpPr>
          <p:cNvPr id="120834" name="Notes Placeholder 2"/>
          <p:cNvSpPr>
            <a:spLocks noGrp="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sz="1200" b="0" i="0" u="none" strike="noStrike" kern="1200" baseline="0" dirty="0">
                <a:solidFill>
                  <a:schemeClr val="tx1"/>
                </a:solidFill>
                <a:latin typeface="Arial" charset="0"/>
                <a:ea typeface="+mn-ea"/>
                <a:cs typeface="+mn-cs"/>
              </a:rPr>
              <a:t>Heather sells standard </a:t>
            </a:r>
            <a:r>
              <a:rPr lang="en-US" altLang="ko-KR" sz="1200" b="1" i="0" u="none" strike="noStrike" kern="1200" baseline="0" dirty="0">
                <a:solidFill>
                  <a:schemeClr val="tx1"/>
                </a:solidFill>
                <a:latin typeface="Arial" charset="0"/>
                <a:ea typeface="+mn-ea"/>
                <a:cs typeface="+mn-cs"/>
              </a:rPr>
              <a:t>products</a:t>
            </a:r>
            <a:r>
              <a:rPr lang="en-US" altLang="ko-KR" sz="1200" b="0" i="0" u="none" strike="noStrike" kern="1200" baseline="0" dirty="0">
                <a:solidFill>
                  <a:schemeClr val="tx1"/>
                </a:solidFill>
                <a:latin typeface="Arial" charset="0"/>
                <a:ea typeface="+mn-ea"/>
                <a:cs typeface="+mn-cs"/>
              </a:rPr>
              <a:t>—that is, her books and videos have </a:t>
            </a:r>
            <a:r>
              <a:rPr lang="en-US" altLang="ko-KR" sz="1200" b="0" i="0" u="sng" strike="noStrike" kern="1200" baseline="0" dirty="0">
                <a:solidFill>
                  <a:schemeClr val="tx1"/>
                </a:solidFill>
                <a:latin typeface="Arial" charset="0"/>
                <a:ea typeface="+mn-ea"/>
                <a:cs typeface="+mn-cs"/>
              </a:rPr>
              <a:t>standardized</a:t>
            </a:r>
            <a:r>
              <a:rPr lang="en-US" altLang="ko-KR" sz="1200" b="0" i="0" u="none" strike="noStrike" kern="1200" baseline="0" dirty="0">
                <a:solidFill>
                  <a:schemeClr val="tx1"/>
                </a:solidFill>
                <a:latin typeface="Arial" charset="0"/>
                <a:ea typeface="+mn-ea"/>
                <a:cs typeface="+mn-cs"/>
              </a:rPr>
              <a:t> names and prices. She does not want the person who fills out an order to be able to use nonstandard names or prices. We therefore need to add a PRODUCT </a:t>
            </a:r>
            <a:r>
              <a:rPr lang="en-US" altLang="ko-KR" sz="1200" b="1" i="0" u="none" strike="noStrike" kern="1200" baseline="0" dirty="0">
                <a:solidFill>
                  <a:schemeClr val="tx1"/>
                </a:solidFill>
                <a:latin typeface="Arial" charset="0"/>
                <a:ea typeface="+mn-ea"/>
                <a:cs typeface="+mn-cs"/>
              </a:rPr>
              <a:t>entity</a:t>
            </a:r>
            <a:r>
              <a:rPr lang="en-US" altLang="ko-KR" sz="1200" b="0" i="0" u="none" strike="noStrike" kern="1200" baseline="0" dirty="0">
                <a:solidFill>
                  <a:schemeClr val="tx1"/>
                </a:solidFill>
                <a:latin typeface="Arial" charset="0"/>
                <a:ea typeface="+mn-ea"/>
                <a:cs typeface="+mn-cs"/>
              </a:rPr>
              <a:t> and relate it to LINE_ITEM, as shown in Figure 4-21(c).</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Observe that </a:t>
            </a:r>
            <a:r>
              <a:rPr lang="en-US" altLang="ko-KR" sz="1200" b="0" i="0" u="none" strike="noStrike" kern="1200" baseline="0" dirty="0" err="1">
                <a:solidFill>
                  <a:schemeClr val="tx1"/>
                </a:solidFill>
                <a:latin typeface="Arial" charset="0"/>
                <a:ea typeface="+mn-ea"/>
                <a:cs typeface="+mn-cs"/>
              </a:rPr>
              <a:t>UnitPrice</a:t>
            </a:r>
            <a:r>
              <a:rPr lang="en-US" altLang="ko-KR" sz="1200" b="0" i="0" u="none" strike="noStrike" kern="1200" baseline="0" dirty="0">
                <a:solidFill>
                  <a:schemeClr val="tx1"/>
                </a:solidFill>
                <a:latin typeface="Arial" charset="0"/>
                <a:ea typeface="+mn-ea"/>
                <a:cs typeface="+mn-cs"/>
              </a:rPr>
              <a:t> is an attribute of both PRODUCT and LINE_ITEM. This was done so that Heather can update </a:t>
            </a:r>
            <a:r>
              <a:rPr lang="en-US" altLang="ko-KR" sz="1200" b="0" i="0" u="none" strike="noStrike" kern="1200" baseline="0" dirty="0" err="1">
                <a:solidFill>
                  <a:schemeClr val="tx1"/>
                </a:solidFill>
                <a:latin typeface="Arial" charset="0"/>
                <a:ea typeface="+mn-ea"/>
                <a:cs typeface="+mn-cs"/>
              </a:rPr>
              <a:t>UnitPrice</a:t>
            </a:r>
            <a:r>
              <a:rPr lang="en-US" altLang="ko-KR" sz="1200" b="0" i="0" u="none" strike="noStrike" kern="1200" baseline="0">
                <a:solidFill>
                  <a:schemeClr val="tx1"/>
                </a:solidFill>
                <a:latin typeface="Arial" charset="0"/>
                <a:ea typeface="+mn-ea"/>
                <a:cs typeface="+mn-cs"/>
              </a:rPr>
              <a:t> </a:t>
            </a:r>
            <a:r>
              <a:rPr lang="en-US" altLang="ko-KR" sz="1200" b="1" i="0" u="none" strike="noStrike" kern="1200" baseline="0">
                <a:solidFill>
                  <a:schemeClr val="tx1"/>
                </a:solidFill>
                <a:latin typeface="Arial" charset="0"/>
                <a:ea typeface="+mn-ea"/>
                <a:cs typeface="+mn-cs"/>
              </a:rPr>
              <a:t>without</a:t>
            </a:r>
            <a:r>
              <a:rPr lang="en-US" altLang="ko-KR" sz="1200" b="0" i="0" u="none" strike="noStrike" kern="1200" baseline="0">
                <a:solidFill>
                  <a:schemeClr val="tx1"/>
                </a:solidFill>
                <a:latin typeface="Arial" charset="0"/>
                <a:ea typeface="+mn-ea"/>
                <a:cs typeface="+mn-cs"/>
              </a:rPr>
              <a:t> </a:t>
            </a:r>
            <a:r>
              <a:rPr lang="en-US" altLang="ko-KR" sz="1200" b="0" i="0" u="none" strike="noStrike" kern="1200" baseline="0" dirty="0">
                <a:solidFill>
                  <a:schemeClr val="tx1"/>
                </a:solidFill>
                <a:latin typeface="Arial" charset="0"/>
                <a:ea typeface="+mn-ea"/>
                <a:cs typeface="+mn-cs"/>
              </a:rPr>
              <a:t>affecting the recorded orders. At the </a:t>
            </a:r>
            <a:r>
              <a:rPr lang="en-US" altLang="ko-KR" sz="1200" b="1" i="0" u="none" strike="noStrike" kern="1200" baseline="0" dirty="0">
                <a:solidFill>
                  <a:schemeClr val="tx1"/>
                </a:solidFill>
                <a:latin typeface="Arial" charset="0"/>
                <a:ea typeface="+mn-ea"/>
                <a:cs typeface="+mn-cs"/>
              </a:rPr>
              <a:t>time</a:t>
            </a:r>
            <a:r>
              <a:rPr lang="en-US" altLang="ko-KR" sz="1200" b="0" i="0" u="none" strike="noStrike" kern="1200" baseline="0" dirty="0">
                <a:solidFill>
                  <a:schemeClr val="tx1"/>
                </a:solidFill>
                <a:latin typeface="Arial" charset="0"/>
                <a:ea typeface="+mn-ea"/>
                <a:cs typeface="+mn-cs"/>
              </a:rPr>
              <a:t> a sale is made, </a:t>
            </a:r>
            <a:r>
              <a:rPr lang="en-US" altLang="ko-KR" sz="1200" b="0" i="0" u="none" strike="noStrike" kern="1200" baseline="0" dirty="0" err="1">
                <a:solidFill>
                  <a:schemeClr val="tx1"/>
                </a:solidFill>
                <a:latin typeface="Arial" charset="0"/>
                <a:ea typeface="+mn-ea"/>
                <a:cs typeface="+mn-cs"/>
              </a:rPr>
              <a:t>UnitPrice</a:t>
            </a:r>
            <a:r>
              <a:rPr lang="en-US" altLang="ko-KR" sz="1200" b="0" i="0" u="none" strike="noStrike" kern="1200" baseline="0" dirty="0">
                <a:solidFill>
                  <a:schemeClr val="tx1"/>
                </a:solidFill>
                <a:latin typeface="Arial" charset="0"/>
                <a:ea typeface="+mn-ea"/>
                <a:cs typeface="+mn-cs"/>
              </a:rPr>
              <a:t> in LINE_ITEM is set equal to </a:t>
            </a:r>
            <a:r>
              <a:rPr lang="en-US" altLang="ko-KR" sz="1200" b="0" i="0" u="none" strike="noStrike" kern="1200" baseline="0" dirty="0" err="1">
                <a:solidFill>
                  <a:schemeClr val="tx1"/>
                </a:solidFill>
                <a:latin typeface="Arial" charset="0"/>
                <a:ea typeface="+mn-ea"/>
                <a:cs typeface="+mn-cs"/>
              </a:rPr>
              <a:t>UnitPrice</a:t>
            </a:r>
            <a:r>
              <a:rPr lang="en-US" altLang="ko-KR" sz="1200" b="0" i="0" u="none" strike="noStrike" kern="1200" baseline="0" dirty="0">
                <a:solidFill>
                  <a:schemeClr val="tx1"/>
                </a:solidFill>
                <a:latin typeface="Arial" charset="0"/>
                <a:ea typeface="+mn-ea"/>
                <a:cs typeface="+mn-cs"/>
              </a:rPr>
              <a:t> in PRODUCT. The LINE_ITEM </a:t>
            </a:r>
            <a:r>
              <a:rPr lang="en-US" altLang="ko-KR" sz="1200" b="0" i="0" u="none" strike="noStrike" kern="1200" baseline="0" dirty="0" err="1">
                <a:solidFill>
                  <a:schemeClr val="tx1"/>
                </a:solidFill>
                <a:latin typeface="Arial" charset="0"/>
                <a:ea typeface="+mn-ea"/>
                <a:cs typeface="+mn-cs"/>
              </a:rPr>
              <a:t>UnitPrice</a:t>
            </a:r>
            <a:r>
              <a:rPr lang="en-US" altLang="ko-KR" sz="1200" b="0" i="0" u="none" strike="noStrike" kern="1200" baseline="0" dirty="0">
                <a:solidFill>
                  <a:schemeClr val="tx1"/>
                </a:solidFill>
                <a:latin typeface="Arial" charset="0"/>
                <a:ea typeface="+mn-ea"/>
                <a:cs typeface="+mn-cs"/>
              </a:rPr>
              <a:t> </a:t>
            </a:r>
            <a:r>
              <a:rPr lang="en-US" altLang="ko-KR" sz="1200" b="1" i="0" u="none" strike="noStrike" kern="1200" baseline="0" dirty="0">
                <a:solidFill>
                  <a:schemeClr val="tx1"/>
                </a:solidFill>
                <a:latin typeface="Arial" charset="0"/>
                <a:ea typeface="+mn-ea"/>
                <a:cs typeface="+mn-cs"/>
              </a:rPr>
              <a:t>never</a:t>
            </a:r>
            <a:r>
              <a:rPr lang="en-US" altLang="ko-KR" sz="1200" b="0" i="0" u="none" strike="noStrike" kern="1200" baseline="0" dirty="0">
                <a:solidFill>
                  <a:schemeClr val="tx1"/>
                </a:solidFill>
                <a:latin typeface="Arial" charset="0"/>
                <a:ea typeface="+mn-ea"/>
                <a:cs typeface="+mn-cs"/>
              </a:rPr>
              <a:t> changes. However, as time passes and Heather changes prices for her products she can </a:t>
            </a:r>
            <a:r>
              <a:rPr lang="en-US" altLang="ko-KR" sz="1200" b="1" i="0" u="none" strike="noStrike" kern="1200" baseline="0" dirty="0">
                <a:solidFill>
                  <a:schemeClr val="tx1"/>
                </a:solidFill>
                <a:latin typeface="Arial" charset="0"/>
                <a:ea typeface="+mn-ea"/>
                <a:cs typeface="+mn-cs"/>
              </a:rPr>
              <a:t>update</a:t>
            </a:r>
            <a:r>
              <a:rPr lang="en-US" altLang="ko-KR" sz="1200" b="0" i="0" u="none" strike="noStrike" kern="1200" baseline="0" dirty="0">
                <a:solidFill>
                  <a:schemeClr val="tx1"/>
                </a:solidFill>
                <a:latin typeface="Arial" charset="0"/>
                <a:ea typeface="+mn-ea"/>
                <a:cs typeface="+mn-cs"/>
              </a:rPr>
              <a:t> </a:t>
            </a:r>
            <a:r>
              <a:rPr lang="en-US" altLang="ko-KR" sz="1200" b="0" i="0" u="none" strike="noStrike" kern="1200" baseline="0" dirty="0" err="1">
                <a:solidFill>
                  <a:schemeClr val="tx1"/>
                </a:solidFill>
                <a:latin typeface="Arial" charset="0"/>
                <a:ea typeface="+mn-ea"/>
                <a:cs typeface="+mn-cs"/>
              </a:rPr>
              <a:t>UnitPrice</a:t>
            </a:r>
            <a:r>
              <a:rPr lang="en-US" altLang="ko-KR" sz="1200" b="0" i="0" u="none" strike="noStrike" kern="1200" baseline="0" dirty="0">
                <a:solidFill>
                  <a:schemeClr val="tx1"/>
                </a:solidFill>
                <a:latin typeface="Arial" charset="0"/>
                <a:ea typeface="+mn-ea"/>
                <a:cs typeface="+mn-cs"/>
              </a:rPr>
              <a:t> in PRODUCT. If </a:t>
            </a:r>
            <a:r>
              <a:rPr lang="en-US" altLang="ko-KR" sz="1200" b="0" i="0" u="none" strike="noStrike" kern="1200" baseline="0" dirty="0" err="1">
                <a:solidFill>
                  <a:schemeClr val="tx1"/>
                </a:solidFill>
                <a:latin typeface="Arial" charset="0"/>
                <a:ea typeface="+mn-ea"/>
                <a:cs typeface="+mn-cs"/>
              </a:rPr>
              <a:t>UnitPrice</a:t>
            </a:r>
            <a:r>
              <a:rPr lang="en-US" altLang="ko-KR" sz="1200" b="0" i="0" u="none" strike="noStrike" kern="1200" baseline="0" dirty="0">
                <a:solidFill>
                  <a:schemeClr val="tx1"/>
                </a:solidFill>
                <a:latin typeface="Arial" charset="0"/>
                <a:ea typeface="+mn-ea"/>
                <a:cs typeface="+mn-cs"/>
              </a:rPr>
              <a:t> were not copied into LINE_ITEM, when the PRODUCT price changes, the price in already stored LINE_ITEMs would change as well, and Heather does not want this to occur. Therefore, although two attributes are named </a:t>
            </a:r>
            <a:r>
              <a:rPr lang="en-US" altLang="ko-KR" sz="1200" b="0" i="0" u="none" strike="noStrike" kern="1200" baseline="0" dirty="0" err="1">
                <a:solidFill>
                  <a:schemeClr val="tx1"/>
                </a:solidFill>
                <a:latin typeface="Arial" charset="0"/>
                <a:ea typeface="+mn-ea"/>
                <a:cs typeface="+mn-cs"/>
              </a:rPr>
              <a:t>UnitPrice</a:t>
            </a:r>
            <a:r>
              <a:rPr lang="en-US" altLang="ko-KR" sz="1200" b="0" i="0" u="none" strike="noStrike" kern="1200" baseline="0" dirty="0">
                <a:solidFill>
                  <a:schemeClr val="tx1"/>
                </a:solidFill>
                <a:latin typeface="Arial" charset="0"/>
                <a:ea typeface="+mn-ea"/>
                <a:cs typeface="+mn-cs"/>
              </a:rPr>
              <a:t>, they are different attributes used for different purposes.</a:t>
            </a:r>
          </a:p>
          <a:p>
            <a:endParaRPr lang="en-US" altLang="ko-KR" sz="1200" b="0" i="0" u="none" strike="noStrike" kern="1200" baseline="0" dirty="0">
              <a:solidFill>
                <a:schemeClr val="tx1"/>
              </a:solidFill>
              <a:latin typeface="Arial" charset="0"/>
              <a:ea typeface="+mn-ea"/>
              <a:cs typeface="+mn-cs"/>
            </a:endParaRPr>
          </a:p>
          <a:p>
            <a:r>
              <a:rPr lang="en-US" altLang="ko-KR" sz="1200" b="0" i="0" u="none" strike="noStrike" kern="1200" baseline="0" dirty="0">
                <a:solidFill>
                  <a:schemeClr val="tx1"/>
                </a:solidFill>
                <a:latin typeface="Arial" charset="0"/>
                <a:ea typeface="+mn-ea"/>
                <a:cs typeface="+mn-cs"/>
              </a:rPr>
              <a:t>Note in Figure 4-21(c) that based on interviews with Heather we have added </a:t>
            </a:r>
            <a:r>
              <a:rPr lang="en-US" altLang="ko-KR" sz="1200" b="0" i="0" u="none" strike="noStrike" kern="1200" baseline="0" dirty="0" err="1">
                <a:solidFill>
                  <a:schemeClr val="tx1"/>
                </a:solidFill>
                <a:latin typeface="Arial" charset="0"/>
                <a:ea typeface="+mn-ea"/>
                <a:cs typeface="+mn-cs"/>
              </a:rPr>
              <a:t>ProductNumber</a:t>
            </a:r>
            <a:r>
              <a:rPr lang="en-US" altLang="ko-KR" sz="1200" b="0" i="0" u="none" strike="noStrike" kern="1200" baseline="0" dirty="0">
                <a:solidFill>
                  <a:schemeClr val="tx1"/>
                </a:solidFill>
                <a:latin typeface="Arial" charset="0"/>
                <a:ea typeface="+mn-ea"/>
                <a:cs typeface="+mn-cs"/>
              </a:rPr>
              <a:t> and </a:t>
            </a:r>
            <a:r>
              <a:rPr lang="en-US" altLang="ko-KR" sz="1200" b="0" i="0" u="none" strike="noStrike" kern="1200" baseline="0" dirty="0" err="1">
                <a:solidFill>
                  <a:schemeClr val="tx1"/>
                </a:solidFill>
                <a:latin typeface="Arial" charset="0"/>
                <a:ea typeface="+mn-ea"/>
                <a:cs typeface="+mn-cs"/>
              </a:rPr>
              <a:t>QuantityOnHand</a:t>
            </a:r>
            <a:r>
              <a:rPr lang="en-US" altLang="ko-KR" sz="1200" b="0" i="0" u="none" strike="noStrike" kern="1200" baseline="0" dirty="0">
                <a:solidFill>
                  <a:schemeClr val="tx1"/>
                </a:solidFill>
                <a:latin typeface="Arial" charset="0"/>
                <a:ea typeface="+mn-ea"/>
                <a:cs typeface="+mn-cs"/>
              </a:rPr>
              <a:t> to PRODUCT. These attributes do </a:t>
            </a:r>
            <a:r>
              <a:rPr lang="en-US" altLang="ko-KR" sz="1200" b="1" i="0" u="sng" strike="noStrike" kern="1200" baseline="0" dirty="0">
                <a:solidFill>
                  <a:schemeClr val="tx1"/>
                </a:solidFill>
                <a:latin typeface="Arial" charset="0"/>
                <a:ea typeface="+mn-ea"/>
                <a:cs typeface="+mn-cs"/>
              </a:rPr>
              <a:t>not</a:t>
            </a:r>
            <a:r>
              <a:rPr lang="en-US" altLang="ko-KR" sz="1200" b="0" i="0" u="none" strike="noStrike" kern="1200" baseline="0" dirty="0">
                <a:solidFill>
                  <a:schemeClr val="tx1"/>
                </a:solidFill>
                <a:latin typeface="Arial" charset="0"/>
                <a:ea typeface="+mn-ea"/>
                <a:cs typeface="+mn-cs"/>
              </a:rPr>
              <a:t> appear in any of the documents, but they are known by Heather and are important to her.</a:t>
            </a:r>
          </a:p>
          <a:p>
            <a:endParaRPr lang="en-US" altLang="ko-KR" sz="1200" b="0" i="0" u="none" strike="noStrike" kern="1200" baseline="0" dirty="0">
              <a:solidFill>
                <a:schemeClr val="tx1"/>
              </a:solidFill>
              <a:latin typeface="Arial" charset="0"/>
              <a:ea typeface="+mn-ea"/>
              <a:cs typeface="+mn-cs"/>
            </a:endParaRPr>
          </a:p>
          <a:p>
            <a:pPr eaLnBrk="1" hangingPunct="1"/>
            <a:endParaRPr lang="en-US" dirty="0"/>
          </a:p>
        </p:txBody>
      </p:sp>
      <p:sp>
        <p:nvSpPr>
          <p:cNvPr id="120835" name="Slide Number Placeholder 3"/>
          <p:cNvSpPr>
            <a:spLocks noGrp="1"/>
          </p:cNvSpPr>
          <p:nvPr>
            <p:ph type="sldNum" sz="quarter" idx="5"/>
          </p:nvPr>
        </p:nvSpPr>
        <p:spPr>
          <a:noFill/>
        </p:spPr>
        <p:txBody>
          <a:bodyPr/>
          <a:lstStyle/>
          <a:p>
            <a:fld id="{F4743483-4454-4329-AA64-8A0F9E612926}" type="slidenum">
              <a:rPr lang="en-US" smtClean="0">
                <a:cs typeface="Arial" charset="0"/>
              </a:rPr>
              <a:pPr/>
              <a:t>55</a:t>
            </a:fld>
            <a:endParaRPr lang="en-US" dirty="0">
              <a:cs typeface="Arial" charset="0"/>
            </a:endParaRPr>
          </a:p>
        </p:txBody>
      </p:sp>
    </p:spTree>
    <p:extLst>
      <p:ext uri="{BB962C8B-B14F-4D97-AF65-F5344CB8AC3E}">
        <p14:creationId xmlns:p14="http://schemas.microsoft.com/office/powerpoint/2010/main" val="5894258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a:ln/>
        </p:spPr>
      </p:sp>
      <p:sp>
        <p:nvSpPr>
          <p:cNvPr id="124930" name="Notes Placeholder 2"/>
          <p:cNvSpPr>
            <a:spLocks noGrp="1"/>
          </p:cNvSpPr>
          <p:nvPr>
            <p:ph type="body" idx="1"/>
          </p:nvPr>
        </p:nvSpPr>
        <p:spPr>
          <a:noFill/>
          <a:ln/>
        </p:spPr>
        <p:txBody>
          <a:bodyPr/>
          <a:lstStyle/>
          <a:p>
            <a:r>
              <a:rPr lang="en-US" altLang="ko-KR" sz="1200" b="1" i="0" kern="1200" dirty="0" err="1">
                <a:solidFill>
                  <a:schemeClr val="tx1"/>
                </a:solidFill>
                <a:effectLst/>
                <a:latin typeface="Arial" charset="0"/>
                <a:ea typeface="+mn-ea"/>
                <a:cs typeface="+mn-cs"/>
              </a:rPr>
              <a:t>proto·type</a:t>
            </a:r>
            <a:r>
              <a:rPr lang="en-US" altLang="ko-KR" sz="1200" b="1"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 [ </a:t>
            </a:r>
            <a:r>
              <a:rPr lang="en-US" altLang="ko-KR" sz="1200" b="0" i="0" kern="1200" baseline="30000" dirty="0">
                <a:solidFill>
                  <a:schemeClr val="tx1"/>
                </a:solidFill>
                <a:effectLst/>
                <a:latin typeface="Arial" charset="0"/>
                <a:ea typeface="+mn-ea"/>
                <a:cs typeface="+mn-cs"/>
              </a:rPr>
              <a:t>|</a:t>
            </a:r>
            <a:r>
              <a:rPr lang="en-US" altLang="ko-KR" sz="1200" b="0" i="0" kern="1200" dirty="0" err="1">
                <a:solidFill>
                  <a:schemeClr val="tx1"/>
                </a:solidFill>
                <a:effectLst/>
                <a:latin typeface="Arial" charset="0"/>
                <a:ea typeface="+mn-ea"/>
                <a:cs typeface="+mn-cs"/>
              </a:rPr>
              <a:t>proʊtətaɪp</a:t>
            </a:r>
            <a:r>
              <a:rPr lang="en-US" altLang="ko-KR" sz="1200" b="0" i="0" kern="1200" dirty="0">
                <a:solidFill>
                  <a:schemeClr val="tx1"/>
                </a:solidFill>
                <a:effectLst/>
                <a:latin typeface="Arial" charset="0"/>
                <a:ea typeface="+mn-ea"/>
                <a:cs typeface="+mn-cs"/>
              </a:rPr>
              <a:t> ] </a:t>
            </a:r>
            <a:r>
              <a:rPr lang="ko-KR" altLang="en-US" sz="1200" b="1" i="0" kern="1200" dirty="0">
                <a:solidFill>
                  <a:schemeClr val="tx1"/>
                </a:solidFill>
                <a:effectLst/>
                <a:latin typeface="Arial" charset="0"/>
                <a:ea typeface="+mn-ea"/>
                <a:cs typeface="+mn-cs"/>
              </a:rPr>
              <a:t>명사</a:t>
            </a:r>
            <a:r>
              <a:rPr lang="ko-KR" altLang="en-US" sz="1200" b="0"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1. a. </a:t>
            </a:r>
            <a:r>
              <a:rPr lang="ko-KR" altLang="en-US" sz="1200" b="0" i="0" kern="1200" dirty="0">
                <a:solidFill>
                  <a:schemeClr val="tx1"/>
                </a:solidFill>
                <a:effectLst/>
                <a:latin typeface="Arial" charset="0"/>
                <a:ea typeface="+mn-ea"/>
                <a:cs typeface="+mn-cs"/>
              </a:rPr>
              <a:t>원형</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기본형</a:t>
            </a:r>
            <a:r>
              <a:rPr lang="en-US" altLang="ko-KR" sz="1200" b="0" i="0" kern="1200" dirty="0">
                <a:solidFill>
                  <a:schemeClr val="tx1"/>
                </a:solidFill>
                <a:effectLst/>
                <a:latin typeface="Arial" charset="0"/>
                <a:ea typeface="+mn-ea"/>
                <a:cs typeface="+mn-cs"/>
              </a:rPr>
              <a:t>. b. </a:t>
            </a:r>
            <a:r>
              <a:rPr lang="ko-KR" altLang="en-US" sz="1200" b="0" i="0" kern="1200" dirty="0">
                <a:solidFill>
                  <a:schemeClr val="tx1"/>
                </a:solidFill>
                <a:effectLst/>
                <a:latin typeface="Arial" charset="0"/>
                <a:ea typeface="+mn-ea"/>
                <a:cs typeface="+mn-cs"/>
              </a:rPr>
              <a:t>모범</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모델</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본보기가 되는 사람</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것</a:t>
            </a:r>
            <a:r>
              <a:rPr lang="en-US" altLang="ko-KR" sz="1200" b="0" i="0" kern="1200" dirty="0">
                <a:solidFill>
                  <a:schemeClr val="tx1"/>
                </a:solidFill>
                <a:effectLst/>
                <a:latin typeface="Arial" charset="0"/>
                <a:ea typeface="+mn-ea"/>
                <a:cs typeface="+mn-cs"/>
              </a:rPr>
              <a:t>]. c. </a:t>
            </a:r>
            <a:r>
              <a:rPr lang="ko-KR" altLang="en-US" sz="1200" b="0" i="0" kern="1200" dirty="0">
                <a:solidFill>
                  <a:schemeClr val="tx1"/>
                </a:solidFill>
                <a:effectLst/>
                <a:latin typeface="Arial" charset="0"/>
                <a:ea typeface="+mn-ea"/>
                <a:cs typeface="+mn-cs"/>
              </a:rPr>
              <a:t>후대의 것과 유사한 것</a:t>
            </a:r>
            <a:r>
              <a:rPr lang="en-US" altLang="ko-KR" sz="1200" b="0" i="0" kern="1200" dirty="0">
                <a:solidFill>
                  <a:schemeClr val="tx1"/>
                </a:solidFill>
                <a:effectLst/>
                <a:latin typeface="Arial" charset="0"/>
                <a:ea typeface="+mn-ea"/>
                <a:cs typeface="+mn-cs"/>
              </a:rPr>
              <a:t>. d. </a:t>
            </a:r>
            <a:r>
              <a:rPr lang="ko-KR" altLang="en-US" sz="1200" b="0" i="0" kern="1200" dirty="0">
                <a:solidFill>
                  <a:schemeClr val="tx1"/>
                </a:solidFill>
                <a:effectLst/>
                <a:latin typeface="Arial" charset="0"/>
                <a:ea typeface="+mn-ea"/>
                <a:cs typeface="+mn-cs"/>
              </a:rPr>
              <a:t>시작품</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試作品</a:t>
            </a:r>
            <a:r>
              <a:rPr lang="en-US" altLang="ko-KR" sz="1200" b="0" i="0" kern="1200" dirty="0">
                <a:solidFill>
                  <a:schemeClr val="tx1"/>
                </a:solidFill>
                <a:effectLst/>
                <a:latin typeface="Arial" charset="0"/>
                <a:ea typeface="+mn-ea"/>
                <a:cs typeface="+mn-cs"/>
              </a:rPr>
              <a:t>), </a:t>
            </a:r>
            <a:r>
              <a:rPr lang="ko-KR" altLang="en-US" sz="1200" b="1" i="0" kern="1200" dirty="0">
                <a:solidFill>
                  <a:schemeClr val="tx1"/>
                </a:solidFill>
                <a:effectLst/>
                <a:latin typeface="Arial" charset="0"/>
                <a:ea typeface="+mn-ea"/>
                <a:cs typeface="+mn-cs"/>
              </a:rPr>
              <a:t>시제품</a:t>
            </a:r>
            <a:r>
              <a:rPr lang="en-US" altLang="ko-KR" sz="1200" b="0" i="0" kern="1200" dirty="0">
                <a:solidFill>
                  <a:schemeClr val="tx1"/>
                </a:solidFill>
                <a:effectLst/>
                <a:latin typeface="Arial" charset="0"/>
                <a:ea typeface="+mn-ea"/>
                <a:cs typeface="+mn-cs"/>
              </a:rPr>
              <a:t>. e. (</a:t>
            </a:r>
            <a:r>
              <a:rPr lang="ko-KR" altLang="en-US" sz="1200" b="0" i="0" kern="1200" dirty="0">
                <a:solidFill>
                  <a:schemeClr val="tx1"/>
                </a:solidFill>
                <a:effectLst/>
                <a:latin typeface="Arial" charset="0"/>
                <a:ea typeface="+mn-ea"/>
                <a:cs typeface="+mn-cs"/>
              </a:rPr>
              <a:t>생물</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 원형</a:t>
            </a:r>
            <a:r>
              <a:rPr lang="en-US" altLang="ko-KR" sz="1200" b="0" i="0" kern="1200" dirty="0">
                <a:solidFill>
                  <a:schemeClr val="tx1"/>
                </a:solidFill>
                <a:effectLst/>
                <a:latin typeface="Arial" charset="0"/>
                <a:ea typeface="+mn-ea"/>
                <a:cs typeface="+mn-cs"/>
              </a:rPr>
              <a:t>, </a:t>
            </a:r>
            <a:r>
              <a:rPr lang="ko-KR" altLang="en-US" sz="1200" b="0" i="0" kern="1200" dirty="0">
                <a:solidFill>
                  <a:schemeClr val="tx1"/>
                </a:solidFill>
                <a:effectLst/>
                <a:latin typeface="Arial" charset="0"/>
                <a:ea typeface="+mn-ea"/>
                <a:cs typeface="+mn-cs"/>
              </a:rPr>
              <a:t>원시형</a:t>
            </a:r>
            <a:r>
              <a:rPr lang="en-US" altLang="ko-KR" sz="1200" b="0" i="0" kern="1200" dirty="0">
                <a:solidFill>
                  <a:schemeClr val="tx1"/>
                </a:solidFill>
                <a:effectLst/>
                <a:latin typeface="Arial" charset="0"/>
                <a:ea typeface="+mn-ea"/>
                <a:cs typeface="+mn-cs"/>
              </a:rPr>
              <a:t>. f. (</a:t>
            </a:r>
            <a:r>
              <a:rPr lang="ko-KR" altLang="en-US" sz="1200" b="0" i="0" kern="1200" dirty="0">
                <a:solidFill>
                  <a:schemeClr val="tx1"/>
                </a:solidFill>
                <a:effectLst/>
                <a:latin typeface="Arial" charset="0"/>
                <a:ea typeface="+mn-ea"/>
                <a:cs typeface="+mn-cs"/>
              </a:rPr>
              <a:t>신학</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 원형 그리스도</a:t>
            </a:r>
            <a:r>
              <a:rPr lang="en-US" altLang="ko-KR" sz="1200" b="0" i="0" kern="1200" dirty="0">
                <a:solidFill>
                  <a:schemeClr val="tx1"/>
                </a:solidFill>
                <a:effectLst/>
                <a:latin typeface="Arial" charset="0"/>
                <a:ea typeface="+mn-ea"/>
                <a:cs typeface="+mn-cs"/>
              </a:rPr>
              <a:t>. </a:t>
            </a:r>
            <a:r>
              <a:rPr lang="ko-KR" altLang="en-US" sz="1200" b="1" i="0" u="none" kern="1200" dirty="0">
                <a:solidFill>
                  <a:schemeClr val="tx1"/>
                </a:solidFill>
                <a:effectLst/>
                <a:latin typeface="Arial" charset="0"/>
                <a:ea typeface="+mn-ea"/>
                <a:cs typeface="+mn-cs"/>
              </a:rPr>
              <a:t>동사</a:t>
            </a:r>
            <a:r>
              <a:rPr lang="ko-KR" altLang="en-US" sz="1200" b="0" i="0" kern="1200" dirty="0">
                <a:solidFill>
                  <a:schemeClr val="tx1"/>
                </a:solidFill>
                <a:effectLst/>
                <a:latin typeface="Arial" charset="0"/>
                <a:ea typeface="+mn-ea"/>
                <a:cs typeface="+mn-cs"/>
              </a:rPr>
              <a:t> </a:t>
            </a:r>
            <a:r>
              <a:rPr lang="en-US" altLang="ko-KR" sz="1200" b="0" i="0" kern="1200" dirty="0">
                <a:solidFill>
                  <a:schemeClr val="tx1"/>
                </a:solidFill>
                <a:effectLst/>
                <a:latin typeface="Arial" charset="0"/>
                <a:ea typeface="+mn-ea"/>
                <a:cs typeface="+mn-cs"/>
              </a:rPr>
              <a:t>1. </a:t>
            </a:r>
            <a:r>
              <a:rPr lang="ko-KR" altLang="en-US" sz="1200" b="0" i="0" kern="1200" dirty="0">
                <a:solidFill>
                  <a:schemeClr val="tx1"/>
                </a:solidFill>
                <a:effectLst/>
                <a:latin typeface="Arial" charset="0"/>
                <a:ea typeface="+mn-ea"/>
                <a:cs typeface="+mn-cs"/>
              </a:rPr>
              <a:t>원형</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시작품</a:t>
            </a:r>
            <a:r>
              <a:rPr lang="en-US" altLang="ko-KR" sz="1200" b="0" i="0" kern="1200" dirty="0">
                <a:solidFill>
                  <a:schemeClr val="tx1"/>
                </a:solidFill>
                <a:effectLst/>
                <a:latin typeface="Arial" charset="0"/>
                <a:ea typeface="+mn-ea"/>
                <a:cs typeface="+mn-cs"/>
              </a:rPr>
              <a:t>]</a:t>
            </a:r>
            <a:r>
              <a:rPr lang="ko-KR" altLang="en-US" sz="1200" b="0" i="0" kern="1200" dirty="0">
                <a:solidFill>
                  <a:schemeClr val="tx1"/>
                </a:solidFill>
                <a:effectLst/>
                <a:latin typeface="Arial" charset="0"/>
                <a:ea typeface="+mn-ea"/>
                <a:cs typeface="+mn-cs"/>
              </a:rPr>
              <a:t>을 만들다</a:t>
            </a:r>
            <a:r>
              <a:rPr lang="en-US" altLang="ko-KR" sz="1200" b="0" i="0" kern="1200" dirty="0">
                <a:solidFill>
                  <a:schemeClr val="tx1"/>
                </a:solidFill>
                <a:effectLst/>
                <a:latin typeface="Arial" charset="0"/>
                <a:ea typeface="+mn-ea"/>
                <a:cs typeface="+mn-cs"/>
              </a:rPr>
              <a:t>.</a:t>
            </a:r>
          </a:p>
          <a:p>
            <a:pPr eaLnBrk="1" hangingPunct="1"/>
            <a:endParaRPr lang="en-US" dirty="0"/>
          </a:p>
        </p:txBody>
      </p:sp>
      <p:sp>
        <p:nvSpPr>
          <p:cNvPr id="124931" name="Slide Number Placeholder 3"/>
          <p:cNvSpPr>
            <a:spLocks noGrp="1"/>
          </p:cNvSpPr>
          <p:nvPr>
            <p:ph type="sldNum" sz="quarter" idx="5"/>
          </p:nvPr>
        </p:nvSpPr>
        <p:spPr>
          <a:noFill/>
        </p:spPr>
        <p:txBody>
          <a:bodyPr/>
          <a:lstStyle/>
          <a:p>
            <a:fld id="{9F2C91D0-E17E-42CC-B235-116006C3D938}" type="slidenum">
              <a:rPr lang="en-US" smtClean="0">
                <a:cs typeface="Arial" charset="0"/>
              </a:rPr>
              <a:pPr/>
              <a:t>56</a:t>
            </a:fld>
            <a:endParaRPr lang="en-US" dirty="0">
              <a:cs typeface="Arial" charset="0"/>
            </a:endParaRPr>
          </a:p>
        </p:txBody>
      </p:sp>
    </p:spTree>
    <p:extLst>
      <p:ext uri="{BB962C8B-B14F-4D97-AF65-F5344CB8AC3E}">
        <p14:creationId xmlns:p14="http://schemas.microsoft.com/office/powerpoint/2010/main" val="16797061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p:spPr>
        <p:txBody>
          <a:bodyPr/>
          <a:lstStyle/>
          <a:p>
            <a:fld id="{8C532973-92D1-4DA7-9D85-71B2794F9722}" type="slidenum">
              <a:rPr lang="en-US" smtClean="0">
                <a:cs typeface="Arial" charset="0"/>
              </a:rPr>
              <a:pPr/>
              <a:t>57</a:t>
            </a:fld>
            <a:endParaRPr lang="en-US" dirty="0">
              <a:cs typeface="Arial" charset="0"/>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42875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p:spPr>
        <p:txBody>
          <a:bodyPr/>
          <a:lstStyle/>
          <a:p>
            <a:pPr eaLnBrk="1" hangingPunct="1"/>
            <a:endParaRPr lang="en-US" dirty="0"/>
          </a:p>
        </p:txBody>
      </p:sp>
      <p:sp>
        <p:nvSpPr>
          <p:cNvPr id="28675" name="Slide Number Placeholder 3"/>
          <p:cNvSpPr>
            <a:spLocks noGrp="1"/>
          </p:cNvSpPr>
          <p:nvPr>
            <p:ph type="sldNum" sz="quarter" idx="5"/>
          </p:nvPr>
        </p:nvSpPr>
        <p:spPr>
          <a:noFill/>
        </p:spPr>
        <p:txBody>
          <a:bodyPr/>
          <a:lstStyle/>
          <a:p>
            <a:fld id="{75A65A15-A36C-4FA1-BB94-4D0AD9C31158}" type="slidenum">
              <a:rPr lang="en-US" smtClean="0">
                <a:cs typeface="Arial" charset="0"/>
              </a:rPr>
              <a:pPr/>
              <a:t>6</a:t>
            </a:fld>
            <a:endParaRPr lang="en-US" dirty="0">
              <a:cs typeface="Arial" charset="0"/>
            </a:endParaRPr>
          </a:p>
        </p:txBody>
      </p:sp>
    </p:spTree>
    <p:extLst>
      <p:ext uri="{BB962C8B-B14F-4D97-AF65-F5344CB8AC3E}">
        <p14:creationId xmlns:p14="http://schemas.microsoft.com/office/powerpoint/2010/main" val="422741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p:spPr>
        <p:txBody>
          <a:bodyPr/>
          <a:lstStyle/>
          <a:p>
            <a:pPr eaLnBrk="1" hangingPunct="1"/>
            <a:endParaRPr lang="en-US" dirty="0"/>
          </a:p>
        </p:txBody>
      </p:sp>
      <p:sp>
        <p:nvSpPr>
          <p:cNvPr id="30723" name="Slide Number Placeholder 3"/>
          <p:cNvSpPr>
            <a:spLocks noGrp="1"/>
          </p:cNvSpPr>
          <p:nvPr>
            <p:ph type="sldNum" sz="quarter" idx="5"/>
          </p:nvPr>
        </p:nvSpPr>
        <p:spPr>
          <a:noFill/>
        </p:spPr>
        <p:txBody>
          <a:bodyPr/>
          <a:lstStyle/>
          <a:p>
            <a:fld id="{428DA05A-D985-4CB7-893E-03E202BA6BCE}" type="slidenum">
              <a:rPr lang="en-US" smtClean="0">
                <a:cs typeface="Arial" charset="0"/>
              </a:rPr>
              <a:pPr/>
              <a:t>7</a:t>
            </a:fld>
            <a:endParaRPr lang="en-US" dirty="0">
              <a:cs typeface="Arial" charset="0"/>
            </a:endParaRPr>
          </a:p>
        </p:txBody>
      </p:sp>
    </p:spTree>
    <p:extLst>
      <p:ext uri="{BB962C8B-B14F-4D97-AF65-F5344CB8AC3E}">
        <p14:creationId xmlns:p14="http://schemas.microsoft.com/office/powerpoint/2010/main" val="73364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p:spPr>
        <p:txBody>
          <a:bodyPr/>
          <a:lstStyle/>
          <a:p>
            <a:pPr eaLnBrk="1" hangingPunct="1"/>
            <a:endParaRPr lang="en-US" dirty="0"/>
          </a:p>
        </p:txBody>
      </p:sp>
      <p:sp>
        <p:nvSpPr>
          <p:cNvPr id="32771" name="Slide Number Placeholder 3"/>
          <p:cNvSpPr>
            <a:spLocks noGrp="1"/>
          </p:cNvSpPr>
          <p:nvPr>
            <p:ph type="sldNum" sz="quarter" idx="5"/>
          </p:nvPr>
        </p:nvSpPr>
        <p:spPr>
          <a:noFill/>
        </p:spPr>
        <p:txBody>
          <a:bodyPr/>
          <a:lstStyle/>
          <a:p>
            <a:fld id="{4AB30A65-BF60-493F-9595-4182CA131BDE}" type="slidenum">
              <a:rPr lang="en-US" smtClean="0">
                <a:cs typeface="Arial" charset="0"/>
              </a:rPr>
              <a:pPr/>
              <a:t>8</a:t>
            </a:fld>
            <a:endParaRPr lang="en-US" dirty="0">
              <a:cs typeface="Arial" charset="0"/>
            </a:endParaRPr>
          </a:p>
        </p:txBody>
      </p:sp>
    </p:spTree>
    <p:extLst>
      <p:ext uri="{BB962C8B-B14F-4D97-AF65-F5344CB8AC3E}">
        <p14:creationId xmlns:p14="http://schemas.microsoft.com/office/powerpoint/2010/main" val="2267438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p:spPr>
        <p:txBody>
          <a:bodyPr/>
          <a:lstStyle/>
          <a:p>
            <a:r>
              <a:rPr lang="en-US" altLang="ko-KR" sz="1200" b="0" i="0" u="none" strike="noStrike" kern="1200" baseline="0" dirty="0">
                <a:solidFill>
                  <a:schemeClr val="tx1"/>
                </a:solidFill>
                <a:latin typeface="Arial" charset="0"/>
                <a:ea typeface="+mn-ea"/>
                <a:cs typeface="+mn-cs"/>
              </a:rPr>
              <a:t>An attribute has a </a:t>
            </a:r>
            <a:r>
              <a:rPr lang="en-US" altLang="ko-KR" sz="1200" b="1" i="0" u="none" strike="noStrike" kern="1200" baseline="0" dirty="0">
                <a:solidFill>
                  <a:schemeClr val="tx1"/>
                </a:solidFill>
                <a:latin typeface="Arial" charset="0"/>
                <a:ea typeface="+mn-ea"/>
                <a:cs typeface="+mn-cs"/>
              </a:rPr>
              <a:t>data type </a:t>
            </a:r>
            <a:r>
              <a:rPr lang="en-US" altLang="ko-KR" sz="1200" b="0" i="0" u="none" strike="noStrike" kern="1200" baseline="0" dirty="0">
                <a:solidFill>
                  <a:schemeClr val="tx1"/>
                </a:solidFill>
                <a:latin typeface="Arial" charset="0"/>
                <a:ea typeface="+mn-ea"/>
                <a:cs typeface="+mn-cs"/>
              </a:rPr>
              <a:t>(character, numeric, date, currency, and the like) and </a:t>
            </a:r>
            <a:r>
              <a:rPr lang="en-US" altLang="ko-KR" sz="1200" b="1" i="0" u="none" strike="noStrike" kern="1200" baseline="0" dirty="0">
                <a:solidFill>
                  <a:schemeClr val="tx1"/>
                </a:solidFill>
                <a:latin typeface="Arial" charset="0"/>
                <a:ea typeface="+mn-ea"/>
                <a:cs typeface="+mn-cs"/>
              </a:rPr>
              <a:t>properties</a:t>
            </a:r>
            <a:r>
              <a:rPr lang="en-US" altLang="ko-KR" sz="1200" b="0" i="0" u="none" strike="noStrike" kern="1200" baseline="0" dirty="0">
                <a:solidFill>
                  <a:schemeClr val="tx1"/>
                </a:solidFill>
                <a:latin typeface="Arial" charset="0"/>
                <a:ea typeface="+mn-ea"/>
                <a:cs typeface="+mn-cs"/>
              </a:rPr>
              <a:t> that are determined from the </a:t>
            </a:r>
            <a:r>
              <a:rPr lang="en-US" altLang="ko-KR" sz="1200" b="0" i="0" u="sng" strike="noStrike" kern="1200" baseline="0" dirty="0">
                <a:solidFill>
                  <a:schemeClr val="tx1"/>
                </a:solidFill>
                <a:latin typeface="Arial" charset="0"/>
                <a:ea typeface="+mn-ea"/>
                <a:cs typeface="+mn-cs"/>
              </a:rPr>
              <a:t>requirements</a:t>
            </a:r>
            <a:r>
              <a:rPr lang="en-US" altLang="ko-KR" sz="1200" b="0" i="0" u="none" strike="noStrike" kern="1200" baseline="0" dirty="0">
                <a:solidFill>
                  <a:schemeClr val="tx1"/>
                </a:solidFill>
                <a:latin typeface="Arial" charset="0"/>
                <a:ea typeface="+mn-ea"/>
                <a:cs typeface="+mn-cs"/>
              </a:rPr>
              <a:t>. Properties specify whether the attribute is required, whether it has a </a:t>
            </a:r>
            <a:r>
              <a:rPr lang="en-US" altLang="ko-KR" sz="1200" b="0" i="0" u="sng" strike="noStrike" kern="1200" baseline="0" dirty="0">
                <a:solidFill>
                  <a:schemeClr val="tx1"/>
                </a:solidFill>
                <a:latin typeface="Arial" charset="0"/>
                <a:ea typeface="+mn-ea"/>
                <a:cs typeface="+mn-cs"/>
              </a:rPr>
              <a:t>default</a:t>
            </a:r>
            <a:r>
              <a:rPr lang="en-US" altLang="ko-KR" sz="1200" b="0" i="0" u="none" strike="noStrike" kern="1200" baseline="0" dirty="0">
                <a:solidFill>
                  <a:schemeClr val="tx1"/>
                </a:solidFill>
                <a:latin typeface="Arial" charset="0"/>
                <a:ea typeface="+mn-ea"/>
                <a:cs typeface="+mn-cs"/>
              </a:rPr>
              <a:t> value, whether its value has </a:t>
            </a:r>
            <a:r>
              <a:rPr lang="en-US" altLang="ko-KR" sz="1200" b="0" i="0" u="sng" strike="noStrike" kern="1200" baseline="0" dirty="0">
                <a:solidFill>
                  <a:schemeClr val="tx1"/>
                </a:solidFill>
                <a:latin typeface="Arial" charset="0"/>
                <a:ea typeface="+mn-ea"/>
                <a:cs typeface="+mn-cs"/>
              </a:rPr>
              <a:t>limits</a:t>
            </a:r>
            <a:r>
              <a:rPr lang="en-US" altLang="ko-KR" sz="1200" b="0" i="0" u="none" strike="noStrike" kern="1200" baseline="0" dirty="0">
                <a:solidFill>
                  <a:schemeClr val="tx1"/>
                </a:solidFill>
                <a:latin typeface="Arial" charset="0"/>
                <a:ea typeface="+mn-ea"/>
                <a:cs typeface="+mn-cs"/>
              </a:rPr>
              <a:t>, and any other </a:t>
            </a:r>
            <a:r>
              <a:rPr lang="en-US" altLang="ko-KR" sz="1200" b="0" i="0" u="sng" strike="noStrike" kern="1200" baseline="0" dirty="0">
                <a:solidFill>
                  <a:schemeClr val="tx1"/>
                </a:solidFill>
                <a:latin typeface="Arial" charset="0"/>
                <a:ea typeface="+mn-ea"/>
                <a:cs typeface="+mn-cs"/>
              </a:rPr>
              <a:t>constraint</a:t>
            </a:r>
            <a:r>
              <a:rPr lang="en-US" altLang="ko-KR" sz="1200" b="0" i="0" u="none" strike="noStrike" kern="1200" baseline="0" dirty="0">
                <a:solidFill>
                  <a:schemeClr val="tx1"/>
                </a:solidFill>
                <a:latin typeface="Arial" charset="0"/>
                <a:ea typeface="+mn-ea"/>
                <a:cs typeface="+mn-cs"/>
              </a:rPr>
              <a:t>.</a:t>
            </a:r>
            <a:endParaRPr lang="en-US" dirty="0"/>
          </a:p>
        </p:txBody>
      </p:sp>
      <p:sp>
        <p:nvSpPr>
          <p:cNvPr id="34819" name="Slide Number Placeholder 3"/>
          <p:cNvSpPr>
            <a:spLocks noGrp="1"/>
          </p:cNvSpPr>
          <p:nvPr>
            <p:ph type="sldNum" sz="quarter" idx="5"/>
          </p:nvPr>
        </p:nvSpPr>
        <p:spPr>
          <a:noFill/>
        </p:spPr>
        <p:txBody>
          <a:bodyPr/>
          <a:lstStyle/>
          <a:p>
            <a:fld id="{1E005026-B956-4AEC-85FF-95EFD0375ACB}" type="slidenum">
              <a:rPr lang="en-US" smtClean="0">
                <a:cs typeface="Arial" charset="0"/>
              </a:rPr>
              <a:pPr/>
              <a:t>9</a:t>
            </a:fld>
            <a:endParaRPr lang="en-US" dirty="0">
              <a:cs typeface="Arial" charset="0"/>
            </a:endParaRPr>
          </a:p>
        </p:txBody>
      </p:sp>
    </p:spTree>
    <p:extLst>
      <p:ext uri="{BB962C8B-B14F-4D97-AF65-F5344CB8AC3E}">
        <p14:creationId xmlns:p14="http://schemas.microsoft.com/office/powerpoint/2010/main" val="266442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130425"/>
            <a:ext cx="7315200" cy="1470025"/>
          </a:xfrm>
          <a:prstGeom prst="rect">
            <a:avLst/>
          </a:prstGeom>
        </p:spPr>
        <p:txBody>
          <a:bodyPr/>
          <a:lstStyle>
            <a:lvl1pPr>
              <a:defRPr>
                <a:solidFill>
                  <a:srgbClr val="4F6228"/>
                </a:solidFill>
              </a:defRPr>
            </a:lvl1pPr>
          </a:lstStyle>
          <a:p>
            <a:r>
              <a:rPr lang="en-US"/>
              <a:t>Click to edit Master title style</a:t>
            </a:r>
            <a:endParaRPr lang="en-US" dirty="0"/>
          </a:p>
        </p:txBody>
      </p:sp>
      <p:sp>
        <p:nvSpPr>
          <p:cNvPr id="3" name="Subtitle 2"/>
          <p:cNvSpPr>
            <a:spLocks noGrp="1"/>
          </p:cNvSpPr>
          <p:nvPr>
            <p:ph type="subTitle" idx="1"/>
          </p:nvPr>
        </p:nvSpPr>
        <p:spPr>
          <a:xfrm>
            <a:off x="1447800" y="3886200"/>
            <a:ext cx="73152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34B6616C-A592-47E0-8B43-1D7A08699960}" type="slidenum">
              <a:rPr lang="en-US" smtClean="0"/>
              <a:pPr>
                <a:defRPr/>
              </a:pPr>
              <a:t>‹#›</a:t>
            </a:fld>
            <a:endParaRPr lang="en-US" dirty="0"/>
          </a:p>
        </p:txBody>
      </p:sp>
    </p:spTree>
    <p:extLst>
      <p:ext uri="{BB962C8B-B14F-4D97-AF65-F5344CB8AC3E}">
        <p14:creationId xmlns:p14="http://schemas.microsoft.com/office/powerpoint/2010/main" val="766533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447800" y="1600200"/>
            <a:ext cx="7239000" cy="4648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326250CD-9D27-44EF-85D2-B42698EAF4FE}" type="slidenum">
              <a:rPr lang="en-US" smtClean="0"/>
              <a:pPr>
                <a:defRPr/>
              </a:pPr>
              <a:t>‹#›</a:t>
            </a:fld>
            <a:endParaRPr lang="en-US" dirty="0"/>
          </a:p>
        </p:txBody>
      </p:sp>
    </p:spTree>
    <p:extLst>
      <p:ext uri="{BB962C8B-B14F-4D97-AF65-F5344CB8AC3E}">
        <p14:creationId xmlns:p14="http://schemas.microsoft.com/office/powerpoint/2010/main" val="1881704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274638"/>
            <a:ext cx="1809750" cy="59737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447800" y="274638"/>
            <a:ext cx="5276850" cy="59737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1EFB861E-74CC-47BD-AF4F-B63FB759D38A}" type="slidenum">
              <a:rPr lang="en-US" smtClean="0"/>
              <a:pPr>
                <a:defRPr/>
              </a:pPr>
              <a:t>‹#›</a:t>
            </a:fld>
            <a:endParaRPr lang="en-US" dirty="0"/>
          </a:p>
        </p:txBody>
      </p:sp>
    </p:spTree>
    <p:extLst>
      <p:ext uri="{BB962C8B-B14F-4D97-AF65-F5344CB8AC3E}">
        <p14:creationId xmlns:p14="http://schemas.microsoft.com/office/powerpoint/2010/main" val="185495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447800" y="1600200"/>
            <a:ext cx="7239000" cy="464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80C57D8D-EAC3-4663-950F-B67A69D237B7}" type="slidenum">
              <a:rPr lang="en-US" smtClean="0"/>
              <a:pPr>
                <a:defRPr/>
              </a:pPr>
              <a:t>‹#›</a:t>
            </a:fld>
            <a:endParaRPr lang="en-US" dirty="0"/>
          </a:p>
        </p:txBody>
      </p:sp>
    </p:spTree>
    <p:extLst>
      <p:ext uri="{BB962C8B-B14F-4D97-AF65-F5344CB8AC3E}">
        <p14:creationId xmlns:p14="http://schemas.microsoft.com/office/powerpoint/2010/main" val="561276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5"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2041011E-B8FB-4098-92EB-09BA221656C7}" type="slidenum">
              <a:rPr lang="en-US" smtClean="0"/>
              <a:pPr>
                <a:defRPr/>
              </a:pPr>
              <a:t>‹#›</a:t>
            </a:fld>
            <a:endParaRPr lang="en-US" dirty="0"/>
          </a:p>
        </p:txBody>
      </p:sp>
    </p:spTree>
    <p:extLst>
      <p:ext uri="{BB962C8B-B14F-4D97-AF65-F5344CB8AC3E}">
        <p14:creationId xmlns:p14="http://schemas.microsoft.com/office/powerpoint/2010/main" val="519606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447800" y="1600200"/>
            <a:ext cx="35433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3500" y="1600200"/>
            <a:ext cx="35433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6"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079FCA3E-262C-4EE0-9906-6B5DED083C38}" type="slidenum">
              <a:rPr lang="en-US" smtClean="0"/>
              <a:pPr>
                <a:defRPr/>
              </a:pPr>
              <a:t>‹#›</a:t>
            </a:fld>
            <a:endParaRPr lang="en-US" dirty="0"/>
          </a:p>
        </p:txBody>
      </p:sp>
    </p:spTree>
    <p:extLst>
      <p:ext uri="{BB962C8B-B14F-4D97-AF65-F5344CB8AC3E}">
        <p14:creationId xmlns:p14="http://schemas.microsoft.com/office/powerpoint/2010/main" val="4218559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8"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DB7883B3-8420-459F-B347-0ABF40CE2E77}" type="slidenum">
              <a:rPr lang="en-US" smtClean="0"/>
              <a:pPr>
                <a:defRPr/>
              </a:pPr>
              <a:t>‹#›</a:t>
            </a:fld>
            <a:endParaRPr lang="en-US" dirty="0"/>
          </a:p>
        </p:txBody>
      </p:sp>
    </p:spTree>
    <p:extLst>
      <p:ext uri="{BB962C8B-B14F-4D97-AF65-F5344CB8AC3E}">
        <p14:creationId xmlns:p14="http://schemas.microsoft.com/office/powerpoint/2010/main" val="2730257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a:prstGeom prst="rect">
            <a:avLst/>
          </a:prstGeom>
        </p:spPr>
        <p:txBody>
          <a:bodyPr/>
          <a:lstStyle/>
          <a:p>
            <a:r>
              <a:rPr lang="en-US"/>
              <a:t>Click to edit Master title style</a:t>
            </a:r>
          </a:p>
        </p:txBody>
      </p:sp>
      <p:sp>
        <p:nvSpPr>
          <p:cNvPr id="3"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4"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E21DA6DE-6C2A-4521-B23D-6E787E3E2B04}" type="slidenum">
              <a:rPr lang="en-US" smtClean="0"/>
              <a:pPr>
                <a:defRPr/>
              </a:pPr>
              <a:t>‹#›</a:t>
            </a:fld>
            <a:endParaRPr lang="en-US" dirty="0"/>
          </a:p>
        </p:txBody>
      </p:sp>
    </p:spTree>
    <p:extLst>
      <p:ext uri="{BB962C8B-B14F-4D97-AF65-F5344CB8AC3E}">
        <p14:creationId xmlns:p14="http://schemas.microsoft.com/office/powerpoint/2010/main" val="2615267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3"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92A4515E-BBC2-4843-9EFD-866818B8904D}" type="slidenum">
              <a:rPr lang="en-US" smtClean="0"/>
              <a:pPr>
                <a:defRPr/>
              </a:pPr>
              <a:t>‹#›</a:t>
            </a:fld>
            <a:endParaRPr lang="en-US" dirty="0"/>
          </a:p>
        </p:txBody>
      </p:sp>
    </p:spTree>
    <p:extLst>
      <p:ext uri="{BB962C8B-B14F-4D97-AF65-F5344CB8AC3E}">
        <p14:creationId xmlns:p14="http://schemas.microsoft.com/office/powerpoint/2010/main" val="1405249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6"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F328F8AB-631F-41D2-A3FB-384258345DEB}" type="slidenum">
              <a:rPr lang="en-US" smtClean="0"/>
              <a:pPr>
                <a:defRPr/>
              </a:pPr>
              <a:t>‹#›</a:t>
            </a:fld>
            <a:endParaRPr lang="en-US" dirty="0"/>
          </a:p>
        </p:txBody>
      </p:sp>
    </p:spTree>
    <p:extLst>
      <p:ext uri="{BB962C8B-B14F-4D97-AF65-F5344CB8AC3E}">
        <p14:creationId xmlns:p14="http://schemas.microsoft.com/office/powerpoint/2010/main" val="38724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xfrm>
            <a:off x="1447800" y="6324600"/>
            <a:ext cx="5181600" cy="400050"/>
          </a:xfrm>
          <a:prstGeom prst="rect">
            <a:avLst/>
          </a:prstGeom>
          <a:ln/>
        </p:spPr>
        <p:txBody>
          <a:bodyPr/>
          <a:lstStyle>
            <a:lvl1pPr>
              <a:defRPr/>
            </a:lvl1pPr>
          </a:lstStyle>
          <a:p>
            <a:pPr>
              <a:defRPr/>
            </a:pPr>
            <a:r>
              <a:rPr lang="en-IN"/>
              <a:t>KROENKE and AUER - DATABASE CONCEPTS (7th Edition, Global Edition)                                      Copyright © 2015 Pearson Education, Ltd.</a:t>
            </a:r>
            <a:endParaRPr lang="en-US" dirty="0"/>
          </a:p>
        </p:txBody>
      </p:sp>
      <p:sp>
        <p:nvSpPr>
          <p:cNvPr id="6" name="Rectangle 6"/>
          <p:cNvSpPr>
            <a:spLocks noGrp="1" noChangeArrowheads="1"/>
          </p:cNvSpPr>
          <p:nvPr>
            <p:ph type="sldNum" sz="quarter" idx="11"/>
          </p:nvPr>
        </p:nvSpPr>
        <p:spPr>
          <a:xfrm>
            <a:off x="7848600" y="6400800"/>
            <a:ext cx="990600" cy="320675"/>
          </a:xfrm>
          <a:prstGeom prst="rect">
            <a:avLst/>
          </a:prstGeom>
          <a:ln/>
        </p:spPr>
        <p:txBody>
          <a:bodyPr/>
          <a:lstStyle>
            <a:lvl1pPr>
              <a:defRPr/>
            </a:lvl1pPr>
          </a:lstStyle>
          <a:p>
            <a:pPr>
              <a:defRPr/>
            </a:pPr>
            <a:r>
              <a:rPr lang="en-US"/>
              <a:t>4-</a:t>
            </a:r>
            <a:fld id="{B4D5D47F-39C1-4877-A504-16E8B61D6265}" type="slidenum">
              <a:rPr lang="en-US" smtClean="0"/>
              <a:pPr>
                <a:defRPr/>
              </a:pPr>
              <a:t>‹#›</a:t>
            </a:fld>
            <a:endParaRPr lang="en-US" dirty="0"/>
          </a:p>
        </p:txBody>
      </p:sp>
    </p:spTree>
    <p:extLst>
      <p:ext uri="{BB962C8B-B14F-4D97-AF65-F5344CB8AC3E}">
        <p14:creationId xmlns:p14="http://schemas.microsoft.com/office/powerpoint/2010/main" val="3576608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52400" y="271683"/>
            <a:ext cx="1216103" cy="1129937"/>
          </a:xfrm>
          <a:prstGeom prst="rect">
            <a:avLst/>
          </a:prstGeom>
        </p:spPr>
      </p:pic>
      <p:sp>
        <p:nvSpPr>
          <p:cNvPr id="10" name="Rectangle 2"/>
          <p:cNvSpPr>
            <a:spLocks noGrp="1" noChangeArrowheads="1"/>
          </p:cNvSpPr>
          <p:nvPr>
            <p:ph type="title"/>
          </p:nvPr>
        </p:nvSpPr>
        <p:spPr bwMode="auto">
          <a:xfrm>
            <a:off x="1447800" y="274638"/>
            <a:ext cx="7239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1" name="Rectangle 3"/>
          <p:cNvSpPr>
            <a:spLocks noGrp="1" noChangeArrowheads="1"/>
          </p:cNvSpPr>
          <p:nvPr>
            <p:ph type="body" idx="1"/>
          </p:nvPr>
        </p:nvSpPr>
        <p:spPr bwMode="auto">
          <a:xfrm>
            <a:off x="1447800" y="1600200"/>
            <a:ext cx="7239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5"/>
          <p:cNvSpPr>
            <a:spLocks noGrp="1" noChangeArrowheads="1"/>
          </p:cNvSpPr>
          <p:nvPr>
            <p:ph type="ftr" sz="quarter" idx="3"/>
          </p:nvPr>
        </p:nvSpPr>
        <p:spPr bwMode="auto">
          <a:xfrm>
            <a:off x="1447800" y="6324600"/>
            <a:ext cx="5181600" cy="400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aseline="0" smtClean="0">
                <a:solidFill>
                  <a:srgbClr val="4F6228"/>
                </a:solidFill>
                <a:latin typeface="Lucida Sans" pitchFamily="34" charset="0"/>
                <a:cs typeface="+mn-cs"/>
              </a:defRPr>
            </a:lvl1pPr>
          </a:lstStyle>
          <a:p>
            <a:pPr>
              <a:defRPr/>
            </a:pPr>
            <a:r>
              <a:rPr lang="en-US" dirty="0"/>
              <a:t>KROENKE and AUER - DATABASE CONCEPTS (7th Edition, Global Edition)                                      Copyright © 2015 Pearson Education, Ltd.</a:t>
            </a:r>
          </a:p>
        </p:txBody>
      </p:sp>
      <p:sp>
        <p:nvSpPr>
          <p:cNvPr id="13" name="Rectangle 6"/>
          <p:cNvSpPr>
            <a:spLocks noGrp="1" noChangeArrowheads="1"/>
          </p:cNvSpPr>
          <p:nvPr>
            <p:ph type="sldNum" sz="quarter" idx="4"/>
          </p:nvPr>
        </p:nvSpPr>
        <p:spPr bwMode="auto">
          <a:xfrm>
            <a:off x="7848600" y="6400800"/>
            <a:ext cx="990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smtClean="0">
                <a:solidFill>
                  <a:srgbClr val="4F6228"/>
                </a:solidFill>
                <a:latin typeface="Lucida Sans" pitchFamily="34" charset="0"/>
                <a:cs typeface="+mn-cs"/>
              </a:defRPr>
            </a:lvl1pPr>
          </a:lstStyle>
          <a:p>
            <a:pPr>
              <a:defRPr/>
            </a:pPr>
            <a:r>
              <a:rPr lang="en-US" dirty="0"/>
              <a:t>4-</a:t>
            </a:r>
            <a:fld id="{69CBA737-CAFA-4E12-94B6-F6D37D0517AF}" type="slidenum">
              <a:rPr lang="en-US" smtClean="0"/>
              <a:pPr>
                <a:defRPr/>
              </a:pPr>
              <a:t>‹#›</a:t>
            </a:fld>
            <a:endParaRPr lang="en-US" dirty="0"/>
          </a:p>
        </p:txBody>
      </p:sp>
      <p:sp>
        <p:nvSpPr>
          <p:cNvPr id="14" name="Rectangle 10"/>
          <p:cNvSpPr>
            <a:spLocks noChangeArrowheads="1"/>
          </p:cNvSpPr>
          <p:nvPr userDrawn="1"/>
        </p:nvSpPr>
        <p:spPr bwMode="auto">
          <a:xfrm>
            <a:off x="152400" y="1600200"/>
            <a:ext cx="1219200" cy="5105400"/>
          </a:xfrm>
          <a:prstGeom prst="rect">
            <a:avLst/>
          </a:prstGeom>
          <a:solidFill>
            <a:srgbClr val="B3499B"/>
          </a:solidFill>
          <a:ln w="9525">
            <a:noFill/>
            <a:miter lim="800000"/>
            <a:headEnd/>
            <a:tailEnd/>
          </a:ln>
          <a:effectLst/>
        </p:spPr>
        <p:txBody>
          <a:bodyPr wrap="none" anchor="ctr"/>
          <a:lstStyle/>
          <a:p>
            <a:pPr>
              <a:defRPr/>
            </a:pPr>
            <a:endParaRPr lang="en-US">
              <a:cs typeface="+mn-cs"/>
            </a:endParaRPr>
          </a:p>
        </p:txBody>
      </p:sp>
      <p:sp>
        <p:nvSpPr>
          <p:cNvPr id="15" name="Line 11"/>
          <p:cNvSpPr>
            <a:spLocks noChangeShapeType="1"/>
          </p:cNvSpPr>
          <p:nvPr userDrawn="1"/>
        </p:nvSpPr>
        <p:spPr bwMode="auto">
          <a:xfrm>
            <a:off x="152400" y="1524000"/>
            <a:ext cx="8763000" cy="0"/>
          </a:xfrm>
          <a:prstGeom prst="line">
            <a:avLst/>
          </a:prstGeom>
          <a:noFill/>
          <a:ln w="63500">
            <a:solidFill>
              <a:srgbClr val="B3499B"/>
            </a:solidFill>
            <a:round/>
            <a:headEnd/>
            <a:tailEnd/>
          </a:ln>
          <a:effectLst/>
        </p:spPr>
        <p:txBody>
          <a:bodyPr/>
          <a:lstStyle/>
          <a:p>
            <a:pPr>
              <a:defRPr/>
            </a:pPr>
            <a:endParaRPr lang="en-US">
              <a:cs typeface="+mn-cs"/>
            </a:endParaRPr>
          </a:p>
        </p:txBody>
      </p:sp>
    </p:spTree>
    <p:extLst>
      <p:ext uri="{BB962C8B-B14F-4D97-AF65-F5344CB8AC3E}">
        <p14:creationId xmlns:p14="http://schemas.microsoft.com/office/powerpoint/2010/main" val="18889419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eaLnBrk="1" fontAlgn="base" hangingPunct="1">
        <a:spcBef>
          <a:spcPct val="0"/>
        </a:spcBef>
        <a:spcAft>
          <a:spcPct val="0"/>
        </a:spcAft>
        <a:defRPr sz="4400">
          <a:solidFill>
            <a:srgbClr val="4F6228"/>
          </a:solidFill>
          <a:latin typeface="+mj-lt"/>
          <a:ea typeface="+mj-ea"/>
          <a:cs typeface="+mj-cs"/>
        </a:defRPr>
      </a:lvl1pPr>
      <a:lvl2pPr algn="ctr" rtl="0" eaLnBrk="1" fontAlgn="base" hangingPunct="1">
        <a:spcBef>
          <a:spcPct val="0"/>
        </a:spcBef>
        <a:spcAft>
          <a:spcPct val="0"/>
        </a:spcAft>
        <a:defRPr sz="4400">
          <a:solidFill>
            <a:srgbClr val="003399"/>
          </a:solidFill>
          <a:latin typeface="Arial" charset="0"/>
        </a:defRPr>
      </a:lvl2pPr>
      <a:lvl3pPr algn="ctr" rtl="0" eaLnBrk="1" fontAlgn="base" hangingPunct="1">
        <a:spcBef>
          <a:spcPct val="0"/>
        </a:spcBef>
        <a:spcAft>
          <a:spcPct val="0"/>
        </a:spcAft>
        <a:defRPr sz="4400">
          <a:solidFill>
            <a:srgbClr val="003399"/>
          </a:solidFill>
          <a:latin typeface="Arial" charset="0"/>
        </a:defRPr>
      </a:lvl3pPr>
      <a:lvl4pPr algn="ctr" rtl="0" eaLnBrk="1" fontAlgn="base" hangingPunct="1">
        <a:spcBef>
          <a:spcPct val="0"/>
        </a:spcBef>
        <a:spcAft>
          <a:spcPct val="0"/>
        </a:spcAft>
        <a:defRPr sz="4400">
          <a:solidFill>
            <a:srgbClr val="003399"/>
          </a:solidFill>
          <a:latin typeface="Arial" charset="0"/>
        </a:defRPr>
      </a:lvl4pPr>
      <a:lvl5pPr algn="ctr" rtl="0" eaLnBrk="1" fontAlgn="base" hangingPunct="1">
        <a:spcBef>
          <a:spcPct val="0"/>
        </a:spcBef>
        <a:spcAft>
          <a:spcPct val="0"/>
        </a:spcAft>
        <a:defRPr sz="4400">
          <a:solidFill>
            <a:srgbClr val="003399"/>
          </a:solidFill>
          <a:latin typeface="Arial" charset="0"/>
        </a:defRPr>
      </a:lvl5pPr>
      <a:lvl6pPr marL="457200" algn="ctr" rtl="0" eaLnBrk="1" fontAlgn="base" hangingPunct="1">
        <a:spcBef>
          <a:spcPct val="0"/>
        </a:spcBef>
        <a:spcAft>
          <a:spcPct val="0"/>
        </a:spcAft>
        <a:defRPr sz="4400">
          <a:solidFill>
            <a:srgbClr val="993300"/>
          </a:solidFill>
          <a:latin typeface="Arial" charset="0"/>
        </a:defRPr>
      </a:lvl6pPr>
      <a:lvl7pPr marL="914400" algn="ctr" rtl="0" eaLnBrk="1" fontAlgn="base" hangingPunct="1">
        <a:spcBef>
          <a:spcPct val="0"/>
        </a:spcBef>
        <a:spcAft>
          <a:spcPct val="0"/>
        </a:spcAft>
        <a:defRPr sz="4400">
          <a:solidFill>
            <a:srgbClr val="993300"/>
          </a:solidFill>
          <a:latin typeface="Arial" charset="0"/>
        </a:defRPr>
      </a:lvl7pPr>
      <a:lvl8pPr marL="1371600" algn="ctr" rtl="0" eaLnBrk="1" fontAlgn="base" hangingPunct="1">
        <a:spcBef>
          <a:spcPct val="0"/>
        </a:spcBef>
        <a:spcAft>
          <a:spcPct val="0"/>
        </a:spcAft>
        <a:defRPr sz="4400">
          <a:solidFill>
            <a:srgbClr val="993300"/>
          </a:solidFill>
          <a:latin typeface="Arial" charset="0"/>
        </a:defRPr>
      </a:lvl8pPr>
      <a:lvl9pPr marL="1828800" algn="ctr" rtl="0" eaLnBrk="1" fontAlgn="base" hangingPunct="1">
        <a:spcBef>
          <a:spcPct val="0"/>
        </a:spcBef>
        <a:spcAft>
          <a:spcPct val="0"/>
        </a:spcAft>
        <a:defRPr sz="4400">
          <a:solidFill>
            <a:srgbClr val="9933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13"/>
          <p:cNvSpPr>
            <a:spLocks noGrp="1" noChangeArrowheads="1"/>
          </p:cNvSpPr>
          <p:nvPr>
            <p:ph type="ctrTitle"/>
          </p:nvPr>
        </p:nvSpPr>
        <p:spPr>
          <a:xfrm>
            <a:off x="1676400" y="2209800"/>
            <a:ext cx="7239000" cy="762000"/>
          </a:xfrm>
        </p:spPr>
        <p:txBody>
          <a:bodyPr/>
          <a:lstStyle/>
          <a:p>
            <a:r>
              <a:rPr lang="en-US" sz="2800" b="1" dirty="0">
                <a:solidFill>
                  <a:schemeClr val="tx1">
                    <a:lumMod val="65000"/>
                    <a:lumOff val="35000"/>
                  </a:schemeClr>
                </a:solidFill>
              </a:rPr>
              <a:t>Data Modeling and the</a:t>
            </a:r>
            <a:br>
              <a:rPr lang="en-US" sz="2800" b="1" dirty="0">
                <a:solidFill>
                  <a:schemeClr val="tx1">
                    <a:lumMod val="65000"/>
                    <a:lumOff val="35000"/>
                  </a:schemeClr>
                </a:solidFill>
              </a:rPr>
            </a:br>
            <a:r>
              <a:rPr lang="en-US" sz="2800" b="1" dirty="0">
                <a:solidFill>
                  <a:schemeClr val="tx1">
                    <a:lumMod val="65000"/>
                    <a:lumOff val="35000"/>
                  </a:schemeClr>
                </a:solidFill>
              </a:rPr>
              <a:t>Entity-Relationship Model</a:t>
            </a:r>
          </a:p>
        </p:txBody>
      </p:sp>
      <p:sp>
        <p:nvSpPr>
          <p:cNvPr id="15363" name="Rectangle 14"/>
          <p:cNvSpPr>
            <a:spLocks noGrp="1" noChangeArrowheads="1"/>
          </p:cNvSpPr>
          <p:nvPr>
            <p:ph type="subTitle" idx="1"/>
          </p:nvPr>
        </p:nvSpPr>
        <p:spPr>
          <a:xfrm>
            <a:off x="1676400" y="1676400"/>
            <a:ext cx="7239000" cy="533400"/>
          </a:xfrm>
        </p:spPr>
        <p:txBody>
          <a:bodyPr/>
          <a:lstStyle/>
          <a:p>
            <a:pPr>
              <a:lnSpc>
                <a:spcPct val="90000"/>
              </a:lnSpc>
            </a:pPr>
            <a:r>
              <a:rPr lang="en-US" dirty="0">
                <a:solidFill>
                  <a:srgbClr val="C00000"/>
                </a:solidFill>
              </a:rPr>
              <a:t>Chapter Four</a:t>
            </a:r>
          </a:p>
        </p:txBody>
      </p:sp>
      <p:sp>
        <p:nvSpPr>
          <p:cNvPr id="6" name="Text Box 4"/>
          <p:cNvSpPr txBox="1">
            <a:spLocks noChangeArrowheads="1"/>
          </p:cNvSpPr>
          <p:nvPr/>
        </p:nvSpPr>
        <p:spPr bwMode="auto">
          <a:xfrm>
            <a:off x="1600200" y="228600"/>
            <a:ext cx="7315200" cy="1323439"/>
          </a:xfrm>
          <a:prstGeom prst="rect">
            <a:avLst/>
          </a:prstGeom>
          <a:noFill/>
          <a:ln w="9525">
            <a:noFill/>
            <a:miter lim="800000"/>
            <a:headEnd/>
            <a:tailEnd/>
          </a:ln>
        </p:spPr>
        <p:txBody>
          <a:bodyPr>
            <a:spAutoFit/>
          </a:bodyPr>
          <a:lstStyle/>
          <a:p>
            <a:pPr algn="ctr">
              <a:spcBef>
                <a:spcPct val="50000"/>
              </a:spcBef>
            </a:pPr>
            <a:r>
              <a:rPr lang="en-US" sz="2000" dirty="0">
                <a:solidFill>
                  <a:srgbClr val="C00000"/>
                </a:solidFill>
                <a:latin typeface="Lucida Sans" pitchFamily="34" charset="0"/>
              </a:rPr>
              <a:t>DAVID M. KROENKE and DAVID J. AUER </a:t>
            </a:r>
          </a:p>
          <a:p>
            <a:pPr algn="ctr">
              <a:spcBef>
                <a:spcPct val="50000"/>
              </a:spcBef>
            </a:pPr>
            <a:r>
              <a:rPr lang="en-US" sz="2400" dirty="0">
                <a:solidFill>
                  <a:schemeClr val="tx1">
                    <a:lumMod val="65000"/>
                    <a:lumOff val="35000"/>
                  </a:schemeClr>
                </a:solidFill>
                <a:latin typeface="Lucida Sans" pitchFamily="34" charset="0"/>
              </a:rPr>
              <a:t>DATABASE CONCEPTS, 7</a:t>
            </a:r>
            <a:r>
              <a:rPr lang="en-US" sz="2400" baseline="30000" dirty="0">
                <a:solidFill>
                  <a:schemeClr val="tx1">
                    <a:lumMod val="65000"/>
                    <a:lumOff val="35000"/>
                  </a:schemeClr>
                </a:solidFill>
                <a:latin typeface="Lucida Sans" pitchFamily="34" charset="0"/>
              </a:rPr>
              <a:t>th</a:t>
            </a:r>
            <a:r>
              <a:rPr lang="en-US" sz="2400" dirty="0">
                <a:solidFill>
                  <a:schemeClr val="tx1">
                    <a:lumMod val="65000"/>
                    <a:lumOff val="35000"/>
                  </a:schemeClr>
                </a:solidFill>
                <a:latin typeface="Lucida Sans" pitchFamily="34" charset="0"/>
              </a:rPr>
              <a:t> Edition, </a:t>
            </a:r>
            <a:br>
              <a:rPr lang="en-US" sz="2400" dirty="0">
                <a:solidFill>
                  <a:schemeClr val="tx1">
                    <a:lumMod val="65000"/>
                    <a:lumOff val="35000"/>
                  </a:schemeClr>
                </a:solidFill>
                <a:latin typeface="Lucida Sans" pitchFamily="34" charset="0"/>
              </a:rPr>
            </a:br>
            <a:r>
              <a:rPr lang="en-US" sz="2400" dirty="0">
                <a:solidFill>
                  <a:schemeClr val="tx1">
                    <a:lumMod val="65000"/>
                    <a:lumOff val="35000"/>
                  </a:schemeClr>
                </a:solidFill>
                <a:latin typeface="Lucida Sans" pitchFamily="34" charset="0"/>
              </a:rPr>
              <a:t>Global Edition</a:t>
            </a:r>
          </a:p>
        </p:txBody>
      </p:sp>
      <p:pic>
        <p:nvPicPr>
          <p:cNvPr id="8" name="Picture 2" descr="C:\Users\sameerjena\Pictures\kroen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627" y="3077492"/>
            <a:ext cx="7390800" cy="3602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1447800" y="274638"/>
            <a:ext cx="7391400" cy="1096962"/>
          </a:xfrm>
        </p:spPr>
        <p:txBody>
          <a:bodyPr/>
          <a:lstStyle/>
          <a:p>
            <a:r>
              <a:rPr lang="en-US" dirty="0"/>
              <a:t>Identifiers</a:t>
            </a:r>
          </a:p>
        </p:txBody>
      </p:sp>
      <p:sp>
        <p:nvSpPr>
          <p:cNvPr id="35842" name="Rectangle 3"/>
          <p:cNvSpPr>
            <a:spLocks noGrp="1" noChangeArrowheads="1"/>
          </p:cNvSpPr>
          <p:nvPr>
            <p:ph idx="1"/>
          </p:nvPr>
        </p:nvSpPr>
        <p:spPr/>
        <p:txBody>
          <a:bodyPr/>
          <a:lstStyle/>
          <a:p>
            <a:r>
              <a:rPr lang="en-US" dirty="0"/>
              <a:t>Entity instances have </a:t>
            </a:r>
            <a:r>
              <a:rPr lang="en-US" b="1" dirty="0"/>
              <a:t>identifiers.</a:t>
            </a:r>
          </a:p>
          <a:p>
            <a:r>
              <a:rPr lang="en-US" dirty="0"/>
              <a:t>An identifier will </a:t>
            </a:r>
            <a:r>
              <a:rPr lang="en-US" dirty="0">
                <a:solidFill>
                  <a:srgbClr val="00B050"/>
                </a:solidFill>
              </a:rPr>
              <a:t>identify</a:t>
            </a:r>
            <a:r>
              <a:rPr lang="en-US" dirty="0"/>
              <a:t> a particular </a:t>
            </a:r>
            <a:r>
              <a:rPr lang="en-US" dirty="0">
                <a:solidFill>
                  <a:srgbClr val="FF0000"/>
                </a:solidFill>
              </a:rPr>
              <a:t>instance </a:t>
            </a:r>
            <a:r>
              <a:rPr lang="en-US" dirty="0"/>
              <a:t>in the entity class:</a:t>
            </a:r>
          </a:p>
          <a:p>
            <a:pPr lvl="1"/>
            <a:r>
              <a:rPr lang="en-US" dirty="0"/>
              <a:t>SocialSecurityNumber</a:t>
            </a:r>
          </a:p>
          <a:p>
            <a:pPr lvl="1"/>
            <a:r>
              <a:rPr lang="en-US" dirty="0"/>
              <a:t>StudentID</a:t>
            </a:r>
          </a:p>
          <a:p>
            <a:pPr lvl="1"/>
            <a:r>
              <a:rPr lang="en-US" dirty="0"/>
              <a:t>EmployeeID</a:t>
            </a:r>
          </a:p>
          <a:p>
            <a:pPr>
              <a:buFontTx/>
              <a:buNone/>
            </a:pPr>
            <a:r>
              <a:rPr lang="en-US" dirty="0"/>
              <a:t> </a:t>
            </a:r>
          </a:p>
        </p:txBody>
      </p:sp>
      <p:sp>
        <p:nvSpPr>
          <p:cNvPr id="35843" name="Slide Number Placeholder 1"/>
          <p:cNvSpPr>
            <a:spLocks noGrp="1"/>
          </p:cNvSpPr>
          <p:nvPr>
            <p:ph type="sldNum" sz="quarter" idx="11"/>
          </p:nvPr>
        </p:nvSpPr>
        <p:spPr>
          <a:noFill/>
        </p:spPr>
        <p:txBody>
          <a:bodyPr/>
          <a:lstStyle/>
          <a:p>
            <a:r>
              <a:rPr lang="en-US" dirty="0">
                <a:cs typeface="Arial" charset="0"/>
              </a:rPr>
              <a:t>4-</a:t>
            </a:r>
            <a:fld id="{49142FC3-8383-4B36-9059-8D8F1F6B22FD}" type="slidenum">
              <a:rPr lang="en-US">
                <a:cs typeface="Arial" charset="0"/>
              </a:rPr>
              <a:pPr/>
              <a:t>10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1447800" y="274638"/>
            <a:ext cx="7391400" cy="1143000"/>
          </a:xfrm>
        </p:spPr>
        <p:txBody>
          <a:bodyPr/>
          <a:lstStyle/>
          <a:p>
            <a:r>
              <a:rPr lang="en-US" dirty="0"/>
              <a:t>Identifier Types</a:t>
            </a:r>
          </a:p>
        </p:txBody>
      </p:sp>
      <p:sp>
        <p:nvSpPr>
          <p:cNvPr id="37890" name="Rectangle 3"/>
          <p:cNvSpPr>
            <a:spLocks noGrp="1" noChangeArrowheads="1"/>
          </p:cNvSpPr>
          <p:nvPr>
            <p:ph idx="1"/>
          </p:nvPr>
        </p:nvSpPr>
        <p:spPr/>
        <p:txBody>
          <a:bodyPr/>
          <a:lstStyle/>
          <a:p>
            <a:r>
              <a:rPr lang="en-US" sz="2800" dirty="0"/>
              <a:t>Uniqueness</a:t>
            </a:r>
          </a:p>
          <a:p>
            <a:pPr lvl="1"/>
            <a:r>
              <a:rPr lang="en-US" sz="2400" dirty="0"/>
              <a:t>Identifiers may be </a:t>
            </a:r>
            <a:r>
              <a:rPr lang="en-US" sz="2400" b="1" dirty="0"/>
              <a:t>unique</a:t>
            </a:r>
            <a:r>
              <a:rPr lang="en-US" sz="2400" dirty="0"/>
              <a:t> or </a:t>
            </a:r>
            <a:r>
              <a:rPr lang="en-US" sz="2400" b="1" dirty="0"/>
              <a:t>nonunique.</a:t>
            </a:r>
          </a:p>
          <a:p>
            <a:pPr lvl="1"/>
            <a:r>
              <a:rPr lang="en-US" sz="2400" dirty="0"/>
              <a:t>If the identifier is unique, the data </a:t>
            </a:r>
            <a:r>
              <a:rPr lang="en-US" sz="2400" dirty="0">
                <a:solidFill>
                  <a:srgbClr val="FF0000"/>
                </a:solidFill>
              </a:rPr>
              <a:t>value</a:t>
            </a:r>
            <a:r>
              <a:rPr lang="en-US" sz="2400" dirty="0"/>
              <a:t> for the identifier must be unique for all instances.</a:t>
            </a:r>
          </a:p>
          <a:p>
            <a:r>
              <a:rPr lang="en-US" sz="2800" dirty="0"/>
              <a:t>Composite</a:t>
            </a:r>
          </a:p>
          <a:p>
            <a:pPr lvl="1"/>
            <a:r>
              <a:rPr lang="en-US" sz="2400" dirty="0"/>
              <a:t>A </a:t>
            </a:r>
            <a:r>
              <a:rPr lang="en-US" sz="2400" b="1" dirty="0"/>
              <a:t>composite identifier</a:t>
            </a:r>
            <a:r>
              <a:rPr lang="en-US" sz="2400" dirty="0"/>
              <a:t> consists of </a:t>
            </a:r>
            <a:r>
              <a:rPr lang="en-US" sz="2400" dirty="0">
                <a:solidFill>
                  <a:srgbClr val="FF0000"/>
                </a:solidFill>
              </a:rPr>
              <a:t>two</a:t>
            </a:r>
            <a:r>
              <a:rPr lang="en-US" sz="2400" dirty="0"/>
              <a:t> or more attributes.</a:t>
            </a:r>
          </a:p>
          <a:p>
            <a:pPr lvl="2"/>
            <a:r>
              <a:rPr lang="en-US" sz="2000" dirty="0"/>
              <a:t>E.g., OrderNumber &amp; LineItemNumber are both required.</a:t>
            </a:r>
          </a:p>
        </p:txBody>
      </p:sp>
      <p:sp>
        <p:nvSpPr>
          <p:cNvPr id="37891" name="Slide Number Placeholder 1"/>
          <p:cNvSpPr>
            <a:spLocks noGrp="1"/>
          </p:cNvSpPr>
          <p:nvPr>
            <p:ph type="sldNum" sz="quarter" idx="11"/>
          </p:nvPr>
        </p:nvSpPr>
        <p:spPr>
          <a:noFill/>
        </p:spPr>
        <p:txBody>
          <a:bodyPr/>
          <a:lstStyle/>
          <a:p>
            <a:r>
              <a:rPr lang="en-US" dirty="0">
                <a:cs typeface="Arial" charset="0"/>
              </a:rPr>
              <a:t>4-</a:t>
            </a:r>
            <a:fld id="{F9F7A8FB-CA72-46D0-824B-0AAFEC00BF2D}" type="slidenum">
              <a:rPr lang="en-US">
                <a:cs typeface="Arial" charset="0"/>
              </a:rPr>
              <a:pPr/>
              <a:t>11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1" y="1643063"/>
            <a:ext cx="7486650" cy="274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8" name="Rectangle 2"/>
          <p:cNvSpPr>
            <a:spLocks noGrp="1" noChangeArrowheads="1"/>
          </p:cNvSpPr>
          <p:nvPr>
            <p:ph type="title"/>
          </p:nvPr>
        </p:nvSpPr>
        <p:spPr/>
        <p:txBody>
          <a:bodyPr/>
          <a:lstStyle/>
          <a:p>
            <a:r>
              <a:rPr lang="en-US" sz="3600" dirty="0"/>
              <a:t>Levels of Entity Attribute Display</a:t>
            </a:r>
          </a:p>
        </p:txBody>
      </p:sp>
      <p:sp>
        <p:nvSpPr>
          <p:cNvPr id="39939" name="Slide Number Placeholder 1"/>
          <p:cNvSpPr>
            <a:spLocks noGrp="1"/>
          </p:cNvSpPr>
          <p:nvPr>
            <p:ph type="sldNum" sz="quarter" idx="11"/>
          </p:nvPr>
        </p:nvSpPr>
        <p:spPr>
          <a:noFill/>
        </p:spPr>
        <p:txBody>
          <a:bodyPr/>
          <a:lstStyle/>
          <a:p>
            <a:r>
              <a:rPr lang="en-US" dirty="0">
                <a:cs typeface="Arial" charset="0"/>
              </a:rPr>
              <a:t>4-</a:t>
            </a:r>
            <a:fld id="{9B7A8FBF-8917-49F8-8382-2A777F411AB2}" type="slidenum">
              <a:rPr lang="en-US">
                <a:cs typeface="Arial" charset="0"/>
              </a:rPr>
              <a:pPr/>
              <a:t>12</a:t>
            </a:fld>
            <a:endParaRPr lang="en-US" dirty="0">
              <a:cs typeface="Arial" charset="0"/>
            </a:endParaRPr>
          </a:p>
        </p:txBody>
      </p:sp>
      <p:sp>
        <p:nvSpPr>
          <p:cNvPr id="6" name="Rectangle 5"/>
          <p:cNvSpPr/>
          <p:nvPr/>
        </p:nvSpPr>
        <p:spPr>
          <a:xfrm>
            <a:off x="2590800" y="5802868"/>
            <a:ext cx="5562600" cy="369332"/>
          </a:xfrm>
          <a:prstGeom prst="rect">
            <a:avLst/>
          </a:prstGeom>
        </p:spPr>
        <p:txBody>
          <a:bodyPr wrap="square">
            <a:spAutoFit/>
          </a:bodyPr>
          <a:lstStyle/>
          <a:p>
            <a:r>
              <a:rPr lang="en-US" dirty="0"/>
              <a:t>Figure  4-3: Levels of Entity Attribute Display</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3" name="타원 2"/>
          <p:cNvSpPr/>
          <p:nvPr/>
        </p:nvSpPr>
        <p:spPr>
          <a:xfrm>
            <a:off x="4743450" y="2819400"/>
            <a:ext cx="1123950" cy="338891"/>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447800" y="274638"/>
            <a:ext cx="7391400" cy="1143000"/>
          </a:xfrm>
        </p:spPr>
        <p:txBody>
          <a:bodyPr/>
          <a:lstStyle/>
          <a:p>
            <a:r>
              <a:rPr lang="en-US" dirty="0"/>
              <a:t>Relationships</a:t>
            </a:r>
          </a:p>
        </p:txBody>
      </p:sp>
      <p:sp>
        <p:nvSpPr>
          <p:cNvPr id="41986" name="Rectangle 3"/>
          <p:cNvSpPr>
            <a:spLocks noGrp="1" noChangeArrowheads="1"/>
          </p:cNvSpPr>
          <p:nvPr>
            <p:ph idx="1"/>
          </p:nvPr>
        </p:nvSpPr>
        <p:spPr/>
        <p:txBody>
          <a:bodyPr/>
          <a:lstStyle/>
          <a:p>
            <a:r>
              <a:rPr lang="en-US" dirty="0"/>
              <a:t>Entities can be </a:t>
            </a:r>
            <a:r>
              <a:rPr lang="en-US" dirty="0">
                <a:solidFill>
                  <a:srgbClr val="FF0000"/>
                </a:solidFill>
              </a:rPr>
              <a:t>associated</a:t>
            </a:r>
            <a:r>
              <a:rPr lang="en-US" dirty="0"/>
              <a:t> with one another in </a:t>
            </a:r>
            <a:r>
              <a:rPr lang="en-US" b="1" dirty="0"/>
              <a:t>relation</a:t>
            </a:r>
            <a:r>
              <a:rPr lang="en-US" b="1" dirty="0">
                <a:solidFill>
                  <a:srgbClr val="FF0000"/>
                </a:solidFill>
              </a:rPr>
              <a:t>ship</a:t>
            </a:r>
            <a:r>
              <a:rPr lang="en-US" b="1" dirty="0"/>
              <a:t>s.</a:t>
            </a:r>
          </a:p>
          <a:p>
            <a:r>
              <a:rPr lang="en-US" dirty="0"/>
              <a:t>Relationship </a:t>
            </a:r>
            <a:r>
              <a:rPr lang="en-US" i="1" dirty="0">
                <a:solidFill>
                  <a:srgbClr val="FF0000"/>
                </a:solidFill>
              </a:rPr>
              <a:t>degree</a:t>
            </a:r>
            <a:r>
              <a:rPr lang="en-US" dirty="0">
                <a:solidFill>
                  <a:srgbClr val="FF0000"/>
                </a:solidFill>
              </a:rPr>
              <a:t> </a:t>
            </a:r>
            <a:r>
              <a:rPr lang="en-US" dirty="0"/>
              <a:t>defines the </a:t>
            </a:r>
            <a:r>
              <a:rPr lang="en-US" dirty="0">
                <a:solidFill>
                  <a:srgbClr val="2117E7"/>
                </a:solidFill>
              </a:rPr>
              <a:t>number </a:t>
            </a:r>
            <a:r>
              <a:rPr lang="en-US" dirty="0"/>
              <a:t>of entity classes participating in the relationship:</a:t>
            </a:r>
          </a:p>
          <a:p>
            <a:pPr lvl="1"/>
            <a:r>
              <a:rPr lang="en-US" dirty="0"/>
              <a:t>Degree 2 is a </a:t>
            </a:r>
            <a:r>
              <a:rPr lang="en-US" b="1" dirty="0"/>
              <a:t>binary relationship.</a:t>
            </a:r>
          </a:p>
          <a:p>
            <a:pPr lvl="1"/>
            <a:r>
              <a:rPr lang="en-US" dirty="0"/>
              <a:t>Degree 3 is a </a:t>
            </a:r>
            <a:r>
              <a:rPr lang="en-US" b="1" dirty="0">
                <a:solidFill>
                  <a:srgbClr val="00B050"/>
                </a:solidFill>
              </a:rPr>
              <a:t>ternary</a:t>
            </a:r>
            <a:r>
              <a:rPr lang="en-US" b="1" dirty="0"/>
              <a:t> relationship.</a:t>
            </a:r>
          </a:p>
        </p:txBody>
      </p:sp>
      <p:sp>
        <p:nvSpPr>
          <p:cNvPr id="41987" name="Slide Number Placeholder 1"/>
          <p:cNvSpPr>
            <a:spLocks noGrp="1"/>
          </p:cNvSpPr>
          <p:nvPr>
            <p:ph type="sldNum" sz="quarter" idx="11"/>
          </p:nvPr>
        </p:nvSpPr>
        <p:spPr>
          <a:noFill/>
        </p:spPr>
        <p:txBody>
          <a:bodyPr/>
          <a:lstStyle/>
          <a:p>
            <a:r>
              <a:rPr lang="en-US" dirty="0">
                <a:cs typeface="Arial" charset="0"/>
              </a:rPr>
              <a:t>4-</a:t>
            </a:r>
            <a:fld id="{5B6E92B6-32FE-43AF-A534-F279317D8F06}" type="slidenum">
              <a:rPr lang="en-US">
                <a:cs typeface="Arial" charset="0"/>
              </a:rPr>
              <a:pPr/>
              <a:t>13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752601"/>
            <a:ext cx="3657600" cy="381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3" name="Rectangle 2"/>
          <p:cNvSpPr>
            <a:spLocks noGrp="1" noChangeArrowheads="1"/>
          </p:cNvSpPr>
          <p:nvPr>
            <p:ph type="title"/>
          </p:nvPr>
        </p:nvSpPr>
        <p:spPr>
          <a:xfrm>
            <a:off x="1447800" y="274638"/>
            <a:ext cx="7239000" cy="1096962"/>
          </a:xfrm>
        </p:spPr>
        <p:txBody>
          <a:bodyPr/>
          <a:lstStyle/>
          <a:p>
            <a:r>
              <a:rPr lang="en-US" sz="3600" dirty="0"/>
              <a:t>Degree 2 Relationship:</a:t>
            </a:r>
            <a:br>
              <a:rPr lang="en-US" sz="3600" dirty="0"/>
            </a:br>
            <a:r>
              <a:rPr lang="en-US" sz="3600" dirty="0"/>
              <a:t>Binary</a:t>
            </a:r>
          </a:p>
        </p:txBody>
      </p:sp>
      <p:sp>
        <p:nvSpPr>
          <p:cNvPr id="44035" name="Slide Number Placeholder 1"/>
          <p:cNvSpPr>
            <a:spLocks noGrp="1"/>
          </p:cNvSpPr>
          <p:nvPr>
            <p:ph type="sldNum" sz="quarter" idx="11"/>
          </p:nvPr>
        </p:nvSpPr>
        <p:spPr>
          <a:noFill/>
        </p:spPr>
        <p:txBody>
          <a:bodyPr/>
          <a:lstStyle/>
          <a:p>
            <a:r>
              <a:rPr lang="en-US" dirty="0">
                <a:cs typeface="Arial" charset="0"/>
              </a:rPr>
              <a:t>4-</a:t>
            </a:r>
            <a:fld id="{16AC7E49-A1F3-459C-A19D-2308F9A06FE6}" type="slidenum">
              <a:rPr lang="en-US">
                <a:cs typeface="Arial" charset="0"/>
              </a:rPr>
              <a:pPr/>
              <a:t>14</a:t>
            </a:fld>
            <a:endParaRPr lang="en-US" dirty="0">
              <a:cs typeface="Arial" charset="0"/>
            </a:endParaRPr>
          </a:p>
        </p:txBody>
      </p:sp>
      <p:sp>
        <p:nvSpPr>
          <p:cNvPr id="6" name="Rectangle 5"/>
          <p:cNvSpPr/>
          <p:nvPr/>
        </p:nvSpPr>
        <p:spPr>
          <a:xfrm>
            <a:off x="3352800" y="5937907"/>
            <a:ext cx="3711272" cy="369332"/>
          </a:xfrm>
          <a:prstGeom prst="rect">
            <a:avLst/>
          </a:prstGeom>
        </p:spPr>
        <p:txBody>
          <a:bodyPr wrap="none">
            <a:spAutoFit/>
          </a:bodyPr>
          <a:lstStyle/>
          <a:p>
            <a:r>
              <a:rPr lang="en-US" dirty="0"/>
              <a:t>Figure 4-4: Example Relationships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76400"/>
            <a:ext cx="5943600" cy="377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1" name="Rectangle 2"/>
          <p:cNvSpPr>
            <a:spLocks noGrp="1" noChangeArrowheads="1"/>
          </p:cNvSpPr>
          <p:nvPr>
            <p:ph type="title"/>
          </p:nvPr>
        </p:nvSpPr>
        <p:spPr>
          <a:xfrm>
            <a:off x="1447800" y="274638"/>
            <a:ext cx="7391400" cy="1143000"/>
          </a:xfrm>
        </p:spPr>
        <p:txBody>
          <a:bodyPr/>
          <a:lstStyle/>
          <a:p>
            <a:r>
              <a:rPr lang="en-US" sz="3600" dirty="0"/>
              <a:t>Degree 3 Relationship:</a:t>
            </a:r>
            <a:br>
              <a:rPr lang="en-US" sz="3600" dirty="0"/>
            </a:br>
            <a:r>
              <a:rPr lang="en-US" sz="3600" dirty="0"/>
              <a:t>Ternary</a:t>
            </a:r>
          </a:p>
        </p:txBody>
      </p:sp>
      <p:sp>
        <p:nvSpPr>
          <p:cNvPr id="46083" name="Slide Number Placeholder 1"/>
          <p:cNvSpPr>
            <a:spLocks noGrp="1"/>
          </p:cNvSpPr>
          <p:nvPr>
            <p:ph type="sldNum" sz="quarter" idx="11"/>
          </p:nvPr>
        </p:nvSpPr>
        <p:spPr>
          <a:noFill/>
        </p:spPr>
        <p:txBody>
          <a:bodyPr/>
          <a:lstStyle/>
          <a:p>
            <a:r>
              <a:rPr lang="en-US" dirty="0">
                <a:cs typeface="Arial" charset="0"/>
              </a:rPr>
              <a:t>4-</a:t>
            </a:r>
            <a:fld id="{76B6C172-973D-4176-9AAF-9F1BFB34E34A}" type="slidenum">
              <a:rPr lang="en-US">
                <a:cs typeface="Arial" charset="0"/>
              </a:rPr>
              <a:pPr/>
              <a:t>15</a:t>
            </a:fld>
            <a:endParaRPr lang="en-US" dirty="0">
              <a:cs typeface="Arial" charset="0"/>
            </a:endParaRPr>
          </a:p>
        </p:txBody>
      </p:sp>
      <p:sp>
        <p:nvSpPr>
          <p:cNvPr id="7" name="Rectangle 6"/>
          <p:cNvSpPr/>
          <p:nvPr/>
        </p:nvSpPr>
        <p:spPr>
          <a:xfrm>
            <a:off x="3352800" y="5955268"/>
            <a:ext cx="3775393" cy="369332"/>
          </a:xfrm>
          <a:prstGeom prst="rect">
            <a:avLst/>
          </a:prstGeom>
        </p:spPr>
        <p:txBody>
          <a:bodyPr wrap="none">
            <a:spAutoFit/>
          </a:bodyPr>
          <a:lstStyle/>
          <a:p>
            <a:r>
              <a:rPr lang="en-US" dirty="0"/>
              <a:t>Figure 4-4:  Example Relationships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1447800" y="274638"/>
            <a:ext cx="7467600" cy="1096962"/>
          </a:xfrm>
        </p:spPr>
        <p:txBody>
          <a:bodyPr/>
          <a:lstStyle/>
          <a:p>
            <a:r>
              <a:rPr lang="en-US" sz="4000" dirty="0"/>
              <a:t>One-to-One Binary Relationship</a:t>
            </a:r>
          </a:p>
        </p:txBody>
      </p:sp>
      <p:sp>
        <p:nvSpPr>
          <p:cNvPr id="48130" name="Rectangle 3"/>
          <p:cNvSpPr>
            <a:spLocks noGrp="1" noChangeArrowheads="1"/>
          </p:cNvSpPr>
          <p:nvPr>
            <p:ph idx="1"/>
          </p:nvPr>
        </p:nvSpPr>
        <p:spPr>
          <a:xfrm>
            <a:off x="1447800" y="1600200"/>
            <a:ext cx="7239000" cy="2971800"/>
          </a:xfrm>
        </p:spPr>
        <p:txBody>
          <a:bodyPr/>
          <a:lstStyle/>
          <a:p>
            <a:r>
              <a:rPr lang="en-US" b="1" dirty="0"/>
              <a:t>1:1 (one-to-one)</a:t>
            </a:r>
          </a:p>
          <a:p>
            <a:pPr lvl="1"/>
            <a:r>
              <a:rPr lang="en-US" sz="2400" dirty="0"/>
              <a:t>A </a:t>
            </a:r>
            <a:r>
              <a:rPr lang="en-US" sz="2400" dirty="0">
                <a:solidFill>
                  <a:srgbClr val="FF0000"/>
                </a:solidFill>
              </a:rPr>
              <a:t>single</a:t>
            </a:r>
            <a:r>
              <a:rPr lang="en-US" sz="2400" dirty="0"/>
              <a:t> entity </a:t>
            </a:r>
            <a:r>
              <a:rPr lang="en-US" sz="2400" dirty="0">
                <a:solidFill>
                  <a:srgbClr val="2117E7"/>
                </a:solidFill>
              </a:rPr>
              <a:t>instance</a:t>
            </a:r>
            <a:r>
              <a:rPr lang="en-US" sz="2400" dirty="0"/>
              <a:t> in one entity class is related to a </a:t>
            </a:r>
            <a:r>
              <a:rPr lang="en-US" sz="2400" dirty="0">
                <a:solidFill>
                  <a:srgbClr val="FF0000"/>
                </a:solidFill>
              </a:rPr>
              <a:t>single</a:t>
            </a:r>
            <a:r>
              <a:rPr lang="en-US" sz="2400" dirty="0"/>
              <a:t> entity instance in another entity class.</a:t>
            </a:r>
          </a:p>
          <a:p>
            <a:pPr lvl="2"/>
            <a:r>
              <a:rPr lang="en-US" sz="2000" dirty="0">
                <a:solidFill>
                  <a:srgbClr val="FF0000"/>
                </a:solidFill>
              </a:rPr>
              <a:t>An</a:t>
            </a:r>
            <a:r>
              <a:rPr lang="en-US" sz="2000" dirty="0"/>
              <a:t> employee may have </a:t>
            </a:r>
            <a:r>
              <a:rPr lang="en-US" sz="2000" dirty="0">
                <a:solidFill>
                  <a:srgbClr val="00B050"/>
                </a:solidFill>
              </a:rPr>
              <a:t>no </a:t>
            </a:r>
            <a:r>
              <a:rPr lang="en-US" sz="2000" dirty="0">
                <a:solidFill>
                  <a:srgbClr val="2117E7"/>
                </a:solidFill>
              </a:rPr>
              <a:t>more than </a:t>
            </a:r>
            <a:r>
              <a:rPr lang="en-US" sz="2000" dirty="0">
                <a:solidFill>
                  <a:srgbClr val="FF0000"/>
                </a:solidFill>
              </a:rPr>
              <a:t>one</a:t>
            </a:r>
            <a:r>
              <a:rPr lang="en-US" sz="2000" dirty="0"/>
              <a:t> locker; and </a:t>
            </a:r>
          </a:p>
          <a:p>
            <a:pPr lvl="2"/>
            <a:r>
              <a:rPr lang="en-US" sz="2000" dirty="0">
                <a:solidFill>
                  <a:srgbClr val="FF0000"/>
                </a:solidFill>
              </a:rPr>
              <a:t>A</a:t>
            </a:r>
            <a:r>
              <a:rPr lang="en-US" sz="2000" dirty="0"/>
              <a:t> locker may </a:t>
            </a:r>
            <a:r>
              <a:rPr lang="en-US" sz="2000" dirty="0">
                <a:solidFill>
                  <a:srgbClr val="00B050"/>
                </a:solidFill>
              </a:rPr>
              <a:t>only</a:t>
            </a:r>
            <a:r>
              <a:rPr lang="en-US" sz="2000" dirty="0"/>
              <a:t> be accessible by </a:t>
            </a:r>
            <a:r>
              <a:rPr lang="en-US" sz="2000" dirty="0">
                <a:solidFill>
                  <a:srgbClr val="FF0000"/>
                </a:solidFill>
              </a:rPr>
              <a:t>one</a:t>
            </a:r>
            <a:r>
              <a:rPr lang="en-US" sz="2000" dirty="0"/>
              <a:t> employee</a:t>
            </a:r>
            <a:endParaRPr lang="en-US" dirty="0"/>
          </a:p>
        </p:txBody>
      </p:sp>
      <p:sp>
        <p:nvSpPr>
          <p:cNvPr id="48132" name="Slide Number Placeholder 1"/>
          <p:cNvSpPr>
            <a:spLocks noGrp="1"/>
          </p:cNvSpPr>
          <p:nvPr>
            <p:ph type="sldNum" sz="quarter" idx="11"/>
          </p:nvPr>
        </p:nvSpPr>
        <p:spPr>
          <a:noFill/>
        </p:spPr>
        <p:txBody>
          <a:bodyPr/>
          <a:lstStyle/>
          <a:p>
            <a:r>
              <a:rPr lang="en-US" dirty="0">
                <a:cs typeface="Arial" charset="0"/>
              </a:rPr>
              <a:t>4-</a:t>
            </a:r>
            <a:fld id="{6C62FE39-0B0F-4FC6-9D7A-F32C774BE7E2}" type="slidenum">
              <a:rPr lang="en-US">
                <a:cs typeface="Arial" charset="0"/>
              </a:rPr>
              <a:pPr/>
              <a:t>16</a:t>
            </a:fld>
            <a:endParaRPr lang="en-US" dirty="0">
              <a:cs typeface="Arial" charset="0"/>
            </a:endParaRPr>
          </a:p>
        </p:txBody>
      </p:sp>
      <p:pic>
        <p:nvPicPr>
          <p:cNvPr id="48131" name="Picture 4"/>
          <p:cNvPicPr>
            <a:picLocks noChangeAspect="1" noChangeArrowheads="1"/>
          </p:cNvPicPr>
          <p:nvPr/>
        </p:nvPicPr>
        <p:blipFill>
          <a:blip r:embed="rId3" cstate="print"/>
          <a:srcRect/>
          <a:stretch>
            <a:fillRect/>
          </a:stretch>
        </p:blipFill>
        <p:spPr bwMode="auto">
          <a:xfrm>
            <a:off x="2057400" y="4419600"/>
            <a:ext cx="6067425" cy="1152525"/>
          </a:xfrm>
          <a:prstGeom prst="rect">
            <a:avLst/>
          </a:prstGeom>
          <a:noFill/>
          <a:ln w="9525">
            <a:noFill/>
            <a:miter lim="800000"/>
            <a:headEnd/>
            <a:tailEnd/>
          </a:ln>
        </p:spPr>
      </p:pic>
      <p:sp>
        <p:nvSpPr>
          <p:cNvPr id="7" name="Rectangle 6"/>
          <p:cNvSpPr/>
          <p:nvPr/>
        </p:nvSpPr>
        <p:spPr>
          <a:xfrm>
            <a:off x="3505200" y="5650468"/>
            <a:ext cx="3082895" cy="369332"/>
          </a:xfrm>
          <a:prstGeom prst="rect">
            <a:avLst/>
          </a:prstGeom>
        </p:spPr>
        <p:txBody>
          <a:bodyPr wrap="none">
            <a:spAutoFit/>
          </a:bodyPr>
          <a:lstStyle/>
          <a:p>
            <a:r>
              <a:rPr lang="en-US" dirty="0"/>
              <a:t>(a) One-to-One Relationship</a:t>
            </a:r>
          </a:p>
        </p:txBody>
      </p:sp>
      <p:sp>
        <p:nvSpPr>
          <p:cNvPr id="8" name="Rectangle 7"/>
          <p:cNvSpPr/>
          <p:nvPr/>
        </p:nvSpPr>
        <p:spPr>
          <a:xfrm>
            <a:off x="2743200" y="5955268"/>
            <a:ext cx="5410200" cy="369332"/>
          </a:xfrm>
          <a:prstGeom prst="rect">
            <a:avLst/>
          </a:prstGeom>
        </p:spPr>
        <p:txBody>
          <a:bodyPr wrap="square">
            <a:spAutoFit/>
          </a:bodyPr>
          <a:lstStyle/>
          <a:p>
            <a:r>
              <a:rPr lang="en-US" dirty="0"/>
              <a:t>Figure 4-5:  Three Types of  Binary Relationships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1447800" y="274638"/>
            <a:ext cx="7467600" cy="1020762"/>
          </a:xfrm>
        </p:spPr>
        <p:txBody>
          <a:bodyPr/>
          <a:lstStyle/>
          <a:p>
            <a:r>
              <a:rPr lang="en-US" sz="3600" dirty="0"/>
              <a:t>One-to-Many Binary Relationship</a:t>
            </a:r>
          </a:p>
        </p:txBody>
      </p:sp>
      <p:sp>
        <p:nvSpPr>
          <p:cNvPr id="50178" name="Rectangle 3"/>
          <p:cNvSpPr>
            <a:spLocks noGrp="1" noChangeArrowheads="1"/>
          </p:cNvSpPr>
          <p:nvPr>
            <p:ph idx="1"/>
          </p:nvPr>
        </p:nvSpPr>
        <p:spPr/>
        <p:txBody>
          <a:bodyPr/>
          <a:lstStyle/>
          <a:p>
            <a:r>
              <a:rPr lang="en-US" sz="2800" b="1" dirty="0"/>
              <a:t>1:N (one-to-many)</a:t>
            </a:r>
          </a:p>
          <a:p>
            <a:pPr lvl="1"/>
            <a:r>
              <a:rPr lang="en-US" sz="2400" dirty="0"/>
              <a:t>A </a:t>
            </a:r>
            <a:r>
              <a:rPr lang="en-US" sz="2400" dirty="0">
                <a:solidFill>
                  <a:srgbClr val="FF0000"/>
                </a:solidFill>
              </a:rPr>
              <a:t>single</a:t>
            </a:r>
            <a:r>
              <a:rPr lang="en-US" sz="2400" dirty="0"/>
              <a:t> entity </a:t>
            </a:r>
            <a:r>
              <a:rPr lang="en-US" sz="2400" dirty="0">
                <a:solidFill>
                  <a:srgbClr val="2117E7"/>
                </a:solidFill>
              </a:rPr>
              <a:t>instance</a:t>
            </a:r>
            <a:r>
              <a:rPr lang="en-US" sz="2400" dirty="0"/>
              <a:t> in one entity class is related to </a:t>
            </a:r>
            <a:r>
              <a:rPr lang="en-US" sz="2400" dirty="0">
                <a:solidFill>
                  <a:srgbClr val="FF0000"/>
                </a:solidFill>
              </a:rPr>
              <a:t>many</a:t>
            </a:r>
            <a:r>
              <a:rPr lang="en-US" sz="2400" dirty="0"/>
              <a:t> entity instances in another entity class. </a:t>
            </a:r>
          </a:p>
          <a:p>
            <a:pPr lvl="2"/>
            <a:r>
              <a:rPr lang="en-US" sz="2000" dirty="0"/>
              <a:t>A quotation is associated with </a:t>
            </a:r>
            <a:r>
              <a:rPr lang="en-US" sz="2000" dirty="0">
                <a:solidFill>
                  <a:srgbClr val="FF0000"/>
                </a:solidFill>
              </a:rPr>
              <a:t>only</a:t>
            </a:r>
            <a:r>
              <a:rPr lang="en-US" sz="2000" dirty="0"/>
              <a:t> </a:t>
            </a:r>
            <a:r>
              <a:rPr lang="en-US" sz="2000" dirty="0">
                <a:solidFill>
                  <a:srgbClr val="00B050"/>
                </a:solidFill>
              </a:rPr>
              <a:t>one</a:t>
            </a:r>
            <a:r>
              <a:rPr lang="en-US" sz="2000" dirty="0"/>
              <a:t> item; and</a:t>
            </a:r>
          </a:p>
          <a:p>
            <a:pPr lvl="2"/>
            <a:r>
              <a:rPr lang="en-US" sz="2000" dirty="0"/>
              <a:t>An item may have several quotations</a:t>
            </a:r>
          </a:p>
        </p:txBody>
      </p:sp>
      <p:sp>
        <p:nvSpPr>
          <p:cNvPr id="50180" name="Slide Number Placeholder 1"/>
          <p:cNvSpPr>
            <a:spLocks noGrp="1"/>
          </p:cNvSpPr>
          <p:nvPr>
            <p:ph type="sldNum" sz="quarter" idx="11"/>
          </p:nvPr>
        </p:nvSpPr>
        <p:spPr>
          <a:noFill/>
        </p:spPr>
        <p:txBody>
          <a:bodyPr/>
          <a:lstStyle/>
          <a:p>
            <a:r>
              <a:rPr lang="en-US" dirty="0">
                <a:cs typeface="Arial" charset="0"/>
              </a:rPr>
              <a:t>4-</a:t>
            </a:r>
            <a:fld id="{51309399-79A6-4B28-85EC-9BA69DA508D4}" type="slidenum">
              <a:rPr lang="en-US">
                <a:cs typeface="Arial" charset="0"/>
              </a:rPr>
              <a:pPr/>
              <a:t>17</a:t>
            </a:fld>
            <a:endParaRPr lang="en-US" dirty="0">
              <a:cs typeface="Arial" charset="0"/>
            </a:endParaRPr>
          </a:p>
        </p:txBody>
      </p:sp>
      <p:pic>
        <p:nvPicPr>
          <p:cNvPr id="50179" name="Picture 10"/>
          <p:cNvPicPr>
            <a:picLocks noChangeAspect="1" noChangeArrowheads="1"/>
          </p:cNvPicPr>
          <p:nvPr/>
        </p:nvPicPr>
        <p:blipFill>
          <a:blip r:embed="rId3" cstate="print"/>
          <a:srcRect/>
          <a:stretch>
            <a:fillRect/>
          </a:stretch>
        </p:blipFill>
        <p:spPr bwMode="auto">
          <a:xfrm>
            <a:off x="2047875" y="4095750"/>
            <a:ext cx="6029325" cy="1238250"/>
          </a:xfrm>
          <a:prstGeom prst="rect">
            <a:avLst/>
          </a:prstGeom>
          <a:noFill/>
          <a:ln w="9525">
            <a:noFill/>
            <a:miter lim="800000"/>
            <a:headEnd/>
            <a:tailEnd/>
          </a:ln>
        </p:spPr>
      </p:pic>
      <p:sp>
        <p:nvSpPr>
          <p:cNvPr id="7" name="Rectangle 6"/>
          <p:cNvSpPr/>
          <p:nvPr/>
        </p:nvSpPr>
        <p:spPr>
          <a:xfrm>
            <a:off x="3505200" y="5421868"/>
            <a:ext cx="3211135" cy="369332"/>
          </a:xfrm>
          <a:prstGeom prst="rect">
            <a:avLst/>
          </a:prstGeom>
        </p:spPr>
        <p:txBody>
          <a:bodyPr wrap="none">
            <a:spAutoFit/>
          </a:bodyPr>
          <a:lstStyle/>
          <a:p>
            <a:r>
              <a:rPr lang="en-US" dirty="0"/>
              <a:t>(b) One-to-Many Relationship</a:t>
            </a:r>
          </a:p>
        </p:txBody>
      </p:sp>
      <p:sp>
        <p:nvSpPr>
          <p:cNvPr id="8" name="Rectangle 7"/>
          <p:cNvSpPr/>
          <p:nvPr/>
        </p:nvSpPr>
        <p:spPr>
          <a:xfrm>
            <a:off x="2514600" y="5802868"/>
            <a:ext cx="5791200" cy="369332"/>
          </a:xfrm>
          <a:prstGeom prst="rect">
            <a:avLst/>
          </a:prstGeom>
        </p:spPr>
        <p:txBody>
          <a:bodyPr wrap="square">
            <a:spAutoFit/>
          </a:bodyPr>
          <a:lstStyle/>
          <a:p>
            <a:r>
              <a:rPr lang="en-US" dirty="0"/>
              <a:t>Figure 4-4: Three Types of  Binary Relationships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1447800" y="274638"/>
            <a:ext cx="7239000" cy="1020762"/>
          </a:xfrm>
        </p:spPr>
        <p:txBody>
          <a:bodyPr/>
          <a:lstStyle/>
          <a:p>
            <a:r>
              <a:rPr lang="en-US" sz="3600" dirty="0"/>
              <a:t>Many-to-Many Binary Relationship</a:t>
            </a:r>
          </a:p>
        </p:txBody>
      </p:sp>
      <p:sp>
        <p:nvSpPr>
          <p:cNvPr id="52226" name="Rectangle 3"/>
          <p:cNvSpPr>
            <a:spLocks noGrp="1" noChangeArrowheads="1"/>
          </p:cNvSpPr>
          <p:nvPr>
            <p:ph idx="1"/>
          </p:nvPr>
        </p:nvSpPr>
        <p:spPr>
          <a:xfrm>
            <a:off x="1447800" y="1600200"/>
            <a:ext cx="7239000" cy="2667000"/>
          </a:xfrm>
        </p:spPr>
        <p:txBody>
          <a:bodyPr/>
          <a:lstStyle/>
          <a:p>
            <a:r>
              <a:rPr lang="en-US" sz="2800" b="1" dirty="0"/>
              <a:t>N:M (many-to-many)</a:t>
            </a:r>
          </a:p>
          <a:p>
            <a:pPr lvl="1"/>
            <a:r>
              <a:rPr lang="en-US" sz="2400" dirty="0">
                <a:solidFill>
                  <a:srgbClr val="FF0000"/>
                </a:solidFill>
              </a:rPr>
              <a:t>Many</a:t>
            </a:r>
            <a:r>
              <a:rPr lang="en-US" sz="2400" dirty="0"/>
              <a:t> entity </a:t>
            </a:r>
            <a:r>
              <a:rPr lang="en-US" sz="2400" dirty="0">
                <a:solidFill>
                  <a:srgbClr val="2117E7"/>
                </a:solidFill>
              </a:rPr>
              <a:t>instances</a:t>
            </a:r>
            <a:r>
              <a:rPr lang="en-US" sz="2400" dirty="0"/>
              <a:t> in one entity class is related to </a:t>
            </a:r>
            <a:r>
              <a:rPr lang="en-US" sz="2400" dirty="0">
                <a:solidFill>
                  <a:srgbClr val="FF0000"/>
                </a:solidFill>
              </a:rPr>
              <a:t>many </a:t>
            </a:r>
            <a:r>
              <a:rPr lang="en-US" sz="2400" dirty="0"/>
              <a:t>entity instances in another entity class: </a:t>
            </a:r>
          </a:p>
          <a:p>
            <a:pPr lvl="2"/>
            <a:r>
              <a:rPr lang="en-US" sz="2000" dirty="0"/>
              <a:t>a supplier may supply several items; and</a:t>
            </a:r>
          </a:p>
          <a:p>
            <a:pPr lvl="2"/>
            <a:r>
              <a:rPr lang="en-US" sz="2000" dirty="0"/>
              <a:t>a particular item may be supplied by several suppliers.</a:t>
            </a:r>
          </a:p>
        </p:txBody>
      </p:sp>
      <p:sp>
        <p:nvSpPr>
          <p:cNvPr id="52228" name="Slide Number Placeholder 1"/>
          <p:cNvSpPr>
            <a:spLocks noGrp="1"/>
          </p:cNvSpPr>
          <p:nvPr>
            <p:ph type="sldNum" sz="quarter" idx="11"/>
          </p:nvPr>
        </p:nvSpPr>
        <p:spPr>
          <a:noFill/>
        </p:spPr>
        <p:txBody>
          <a:bodyPr/>
          <a:lstStyle/>
          <a:p>
            <a:r>
              <a:rPr lang="en-US" dirty="0">
                <a:cs typeface="Arial" charset="0"/>
              </a:rPr>
              <a:t>4-</a:t>
            </a:r>
            <a:fld id="{5725FD83-28BE-41BD-8436-0BC569B3F565}" type="slidenum">
              <a:rPr lang="en-US">
                <a:cs typeface="Arial" charset="0"/>
              </a:rPr>
              <a:pPr/>
              <a:t>18</a:t>
            </a:fld>
            <a:endParaRPr lang="en-US" dirty="0">
              <a:cs typeface="Arial" charset="0"/>
            </a:endParaRPr>
          </a:p>
        </p:txBody>
      </p:sp>
      <p:pic>
        <p:nvPicPr>
          <p:cNvPr id="52227" name="Picture 10"/>
          <p:cNvPicPr>
            <a:picLocks noChangeAspect="1" noChangeArrowheads="1"/>
          </p:cNvPicPr>
          <p:nvPr/>
        </p:nvPicPr>
        <p:blipFill>
          <a:blip r:embed="rId3" cstate="print"/>
          <a:srcRect/>
          <a:stretch>
            <a:fillRect/>
          </a:stretch>
        </p:blipFill>
        <p:spPr bwMode="auto">
          <a:xfrm>
            <a:off x="2057400" y="4343400"/>
            <a:ext cx="5962650" cy="1143000"/>
          </a:xfrm>
          <a:prstGeom prst="rect">
            <a:avLst/>
          </a:prstGeom>
          <a:noFill/>
          <a:ln w="9525">
            <a:noFill/>
            <a:miter lim="800000"/>
            <a:headEnd/>
            <a:tailEnd/>
          </a:ln>
        </p:spPr>
      </p:pic>
      <p:sp>
        <p:nvSpPr>
          <p:cNvPr id="7" name="Rectangle 6"/>
          <p:cNvSpPr/>
          <p:nvPr/>
        </p:nvSpPr>
        <p:spPr>
          <a:xfrm>
            <a:off x="3505200" y="5562600"/>
            <a:ext cx="3326552" cy="369332"/>
          </a:xfrm>
          <a:prstGeom prst="rect">
            <a:avLst/>
          </a:prstGeom>
        </p:spPr>
        <p:txBody>
          <a:bodyPr wrap="none">
            <a:spAutoFit/>
          </a:bodyPr>
          <a:lstStyle/>
          <a:p>
            <a:r>
              <a:rPr lang="en-US" dirty="0"/>
              <a:t>(c) Many-to-Many Relationship</a:t>
            </a:r>
          </a:p>
        </p:txBody>
      </p:sp>
      <p:sp>
        <p:nvSpPr>
          <p:cNvPr id="8" name="Rectangle 7"/>
          <p:cNvSpPr/>
          <p:nvPr/>
        </p:nvSpPr>
        <p:spPr>
          <a:xfrm>
            <a:off x="2819400" y="5879068"/>
            <a:ext cx="5181600" cy="369332"/>
          </a:xfrm>
          <a:prstGeom prst="rect">
            <a:avLst/>
          </a:prstGeom>
        </p:spPr>
        <p:txBody>
          <a:bodyPr wrap="square">
            <a:spAutoFit/>
          </a:bodyPr>
          <a:lstStyle/>
          <a:p>
            <a:r>
              <a:rPr lang="en-US" dirty="0"/>
              <a:t>Figure 4-5:  Three Types of Binary Relationships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1447800" y="274638"/>
            <a:ext cx="7239000" cy="1020762"/>
          </a:xfrm>
        </p:spPr>
        <p:txBody>
          <a:bodyPr/>
          <a:lstStyle/>
          <a:p>
            <a:r>
              <a:rPr lang="en-US" sz="3600" dirty="0"/>
              <a:t>Binary Relationships</a:t>
            </a:r>
          </a:p>
        </p:txBody>
      </p:sp>
      <p:sp>
        <p:nvSpPr>
          <p:cNvPr id="52228" name="Slide Number Placeholder 1"/>
          <p:cNvSpPr>
            <a:spLocks noGrp="1"/>
          </p:cNvSpPr>
          <p:nvPr>
            <p:ph type="sldNum" sz="quarter" idx="11"/>
          </p:nvPr>
        </p:nvSpPr>
        <p:spPr>
          <a:noFill/>
        </p:spPr>
        <p:txBody>
          <a:bodyPr/>
          <a:lstStyle/>
          <a:p>
            <a:r>
              <a:rPr lang="en-US" dirty="0">
                <a:cs typeface="Arial" charset="0"/>
              </a:rPr>
              <a:t>4-</a:t>
            </a:r>
            <a:fld id="{5725FD83-28BE-41BD-8436-0BC569B3F565}" type="slidenum">
              <a:rPr lang="en-US">
                <a:cs typeface="Arial" charset="0"/>
              </a:rPr>
              <a:pPr/>
              <a:t>19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1" y="1601208"/>
            <a:ext cx="4038599" cy="2437392"/>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4038600"/>
            <a:ext cx="3962400" cy="2326387"/>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828799"/>
            <a:ext cx="4343401" cy="763575"/>
          </a:xfrm>
          <a:prstGeom prst="rect">
            <a:avLst/>
          </a:prstGeom>
        </p:spPr>
      </p:pic>
      <p:pic>
        <p:nvPicPr>
          <p:cNvPr id="9" name="그림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4038600"/>
            <a:ext cx="4195737" cy="914400"/>
          </a:xfrm>
          <a:prstGeom prst="rect">
            <a:avLst/>
          </a:prstGeom>
        </p:spPr>
      </p:pic>
      <p:sp>
        <p:nvSpPr>
          <p:cNvPr id="14" name="타원 13"/>
          <p:cNvSpPr/>
          <p:nvPr/>
        </p:nvSpPr>
        <p:spPr>
          <a:xfrm>
            <a:off x="8077200" y="5334001"/>
            <a:ext cx="304800" cy="3048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220170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sz="4000" dirty="0"/>
              <a:t>Chapter Objectives</a:t>
            </a:r>
          </a:p>
        </p:txBody>
      </p:sp>
      <p:sp>
        <p:nvSpPr>
          <p:cNvPr id="19458" name="Rectangle 3"/>
          <p:cNvSpPr>
            <a:spLocks noGrp="1" noChangeArrowheads="1"/>
          </p:cNvSpPr>
          <p:nvPr>
            <p:ph idx="1"/>
          </p:nvPr>
        </p:nvSpPr>
        <p:spPr/>
        <p:txBody>
          <a:bodyPr/>
          <a:lstStyle/>
          <a:p>
            <a:pPr>
              <a:lnSpc>
                <a:spcPct val="80000"/>
              </a:lnSpc>
            </a:pPr>
            <a:r>
              <a:rPr lang="en-US" sz="2400" dirty="0"/>
              <a:t>Learn the basic </a:t>
            </a:r>
            <a:r>
              <a:rPr lang="en-US" sz="2400" dirty="0">
                <a:solidFill>
                  <a:srgbClr val="FF0000"/>
                </a:solidFill>
              </a:rPr>
              <a:t>stages</a:t>
            </a:r>
            <a:r>
              <a:rPr lang="en-US" sz="2400" dirty="0"/>
              <a:t> of database </a:t>
            </a:r>
            <a:r>
              <a:rPr lang="en-US" sz="2400" dirty="0">
                <a:solidFill>
                  <a:srgbClr val="2117E7"/>
                </a:solidFill>
              </a:rPr>
              <a:t>development</a:t>
            </a:r>
          </a:p>
          <a:p>
            <a:pPr>
              <a:lnSpc>
                <a:spcPct val="80000"/>
              </a:lnSpc>
            </a:pPr>
            <a:r>
              <a:rPr lang="en-US" sz="2400" dirty="0"/>
              <a:t>Understand the purpose and role of a </a:t>
            </a:r>
            <a:r>
              <a:rPr lang="en-US" sz="2400" dirty="0">
                <a:solidFill>
                  <a:srgbClr val="FF0000"/>
                </a:solidFill>
              </a:rPr>
              <a:t>data model</a:t>
            </a:r>
          </a:p>
          <a:p>
            <a:pPr>
              <a:lnSpc>
                <a:spcPct val="80000"/>
              </a:lnSpc>
            </a:pPr>
            <a:r>
              <a:rPr lang="en-US" sz="2400" dirty="0"/>
              <a:t>Know the principal </a:t>
            </a:r>
            <a:r>
              <a:rPr lang="en-US" sz="2400" dirty="0">
                <a:solidFill>
                  <a:srgbClr val="FF0000"/>
                </a:solidFill>
              </a:rPr>
              <a:t>components</a:t>
            </a:r>
            <a:r>
              <a:rPr lang="en-US" sz="2400" dirty="0"/>
              <a:t> of the E-R </a:t>
            </a:r>
            <a:r>
              <a:rPr lang="en-US" sz="2400" dirty="0">
                <a:solidFill>
                  <a:srgbClr val="2117E7"/>
                </a:solidFill>
              </a:rPr>
              <a:t>data</a:t>
            </a:r>
            <a:r>
              <a:rPr lang="en-US" sz="2400" dirty="0"/>
              <a:t> </a:t>
            </a:r>
            <a:r>
              <a:rPr lang="en-US" sz="2400" dirty="0">
                <a:solidFill>
                  <a:srgbClr val="2117E7"/>
                </a:solidFill>
              </a:rPr>
              <a:t>model</a:t>
            </a:r>
          </a:p>
          <a:p>
            <a:pPr>
              <a:lnSpc>
                <a:spcPct val="80000"/>
              </a:lnSpc>
            </a:pPr>
            <a:r>
              <a:rPr lang="en-US" sz="2400" dirty="0"/>
              <a:t>Understand how to </a:t>
            </a:r>
            <a:r>
              <a:rPr lang="en-US" sz="2400" dirty="0">
                <a:solidFill>
                  <a:srgbClr val="FF0000"/>
                </a:solidFill>
              </a:rPr>
              <a:t>interpret</a:t>
            </a:r>
            <a:r>
              <a:rPr lang="en-US" sz="2400" dirty="0"/>
              <a:t> traditional E-R </a:t>
            </a:r>
            <a:r>
              <a:rPr lang="en-US" sz="2400" dirty="0">
                <a:solidFill>
                  <a:srgbClr val="2117E7"/>
                </a:solidFill>
              </a:rPr>
              <a:t>diagrams</a:t>
            </a:r>
          </a:p>
          <a:p>
            <a:pPr>
              <a:lnSpc>
                <a:spcPct val="80000"/>
              </a:lnSpc>
            </a:pPr>
            <a:r>
              <a:rPr lang="en-US" sz="2400" dirty="0"/>
              <a:t>Understand how to </a:t>
            </a:r>
            <a:r>
              <a:rPr lang="en-US" sz="2400" dirty="0">
                <a:solidFill>
                  <a:srgbClr val="FF0000"/>
                </a:solidFill>
              </a:rPr>
              <a:t>interpret</a:t>
            </a:r>
            <a:r>
              <a:rPr lang="en-US" sz="2400" dirty="0"/>
              <a:t> the Information Engineering (</a:t>
            </a:r>
            <a:r>
              <a:rPr lang="en-US" sz="2400" dirty="0">
                <a:solidFill>
                  <a:srgbClr val="FF0000"/>
                </a:solidFill>
              </a:rPr>
              <a:t>IE</a:t>
            </a:r>
            <a:r>
              <a:rPr lang="en-US" sz="2400" dirty="0"/>
              <a:t>) model’s </a:t>
            </a:r>
            <a:r>
              <a:rPr lang="en-US" sz="2400" dirty="0">
                <a:solidFill>
                  <a:srgbClr val="FF0000"/>
                </a:solidFill>
              </a:rPr>
              <a:t>Crow’s</a:t>
            </a:r>
            <a:r>
              <a:rPr lang="en-US" sz="2400" dirty="0"/>
              <a:t> </a:t>
            </a:r>
            <a:r>
              <a:rPr lang="en-US" sz="2400" dirty="0">
                <a:solidFill>
                  <a:srgbClr val="FF0000"/>
                </a:solidFill>
              </a:rPr>
              <a:t>Foot</a:t>
            </a:r>
            <a:r>
              <a:rPr lang="en-US" sz="2400" dirty="0"/>
              <a:t> E-R </a:t>
            </a:r>
            <a:r>
              <a:rPr lang="en-US" sz="2400" dirty="0">
                <a:solidFill>
                  <a:srgbClr val="2117E7"/>
                </a:solidFill>
              </a:rPr>
              <a:t>diagrams</a:t>
            </a:r>
          </a:p>
          <a:p>
            <a:pPr>
              <a:lnSpc>
                <a:spcPct val="80000"/>
              </a:lnSpc>
            </a:pPr>
            <a:r>
              <a:rPr lang="en-US" sz="2400" dirty="0"/>
              <a:t>Learn to </a:t>
            </a:r>
            <a:r>
              <a:rPr lang="en-US" sz="2400" dirty="0">
                <a:solidFill>
                  <a:srgbClr val="FF0000"/>
                </a:solidFill>
              </a:rPr>
              <a:t>construct</a:t>
            </a:r>
            <a:r>
              <a:rPr lang="en-US" sz="2400" dirty="0"/>
              <a:t> E-R </a:t>
            </a:r>
            <a:r>
              <a:rPr lang="en-US" sz="2400" dirty="0">
                <a:solidFill>
                  <a:srgbClr val="2117E7"/>
                </a:solidFill>
              </a:rPr>
              <a:t>diagrams</a:t>
            </a:r>
          </a:p>
          <a:p>
            <a:pPr>
              <a:lnSpc>
                <a:spcPct val="80000"/>
              </a:lnSpc>
            </a:pPr>
            <a:r>
              <a:rPr lang="en-US" sz="2400" dirty="0"/>
              <a:t>Know how to represent </a:t>
            </a:r>
            <a:r>
              <a:rPr lang="en-US" sz="2400" dirty="0">
                <a:solidFill>
                  <a:srgbClr val="FF0000"/>
                </a:solidFill>
              </a:rPr>
              <a:t>1:1, 1:N, N:M</a:t>
            </a:r>
            <a:r>
              <a:rPr lang="en-US" sz="2400" dirty="0"/>
              <a:t>, and binary </a:t>
            </a:r>
            <a:r>
              <a:rPr lang="en-US" sz="2400" dirty="0">
                <a:solidFill>
                  <a:srgbClr val="2117E7"/>
                </a:solidFill>
              </a:rPr>
              <a:t>relationships</a:t>
            </a:r>
            <a:r>
              <a:rPr lang="en-US" sz="2400" dirty="0"/>
              <a:t> with the E-R model</a:t>
            </a:r>
          </a:p>
          <a:p>
            <a:pPr>
              <a:lnSpc>
                <a:spcPct val="80000"/>
              </a:lnSpc>
              <a:buFont typeface="Symbol" pitchFamily="18" charset="2"/>
              <a:buChar char=""/>
            </a:pPr>
            <a:endParaRPr lang="en-US" sz="2400" dirty="0"/>
          </a:p>
          <a:p>
            <a:pPr>
              <a:lnSpc>
                <a:spcPct val="80000"/>
              </a:lnSpc>
              <a:buFontTx/>
              <a:buNone/>
            </a:pPr>
            <a:endParaRPr lang="en-US" sz="1800" dirty="0"/>
          </a:p>
        </p:txBody>
      </p:sp>
      <p:sp>
        <p:nvSpPr>
          <p:cNvPr id="19459" name="Slide Number Placeholder 1"/>
          <p:cNvSpPr>
            <a:spLocks noGrp="1"/>
          </p:cNvSpPr>
          <p:nvPr>
            <p:ph type="sldNum" sz="quarter" idx="11"/>
          </p:nvPr>
        </p:nvSpPr>
        <p:spPr>
          <a:noFill/>
        </p:spPr>
        <p:txBody>
          <a:bodyPr/>
          <a:lstStyle/>
          <a:p>
            <a:r>
              <a:rPr lang="en-US" dirty="0">
                <a:cs typeface="Arial" charset="0"/>
              </a:rPr>
              <a:t>4-</a:t>
            </a:r>
            <a:fld id="{59346A25-E759-4A5B-BD20-2C3F0FF5C594}" type="slidenum">
              <a:rPr lang="en-US">
                <a:cs typeface="Arial" charset="0"/>
              </a:rPr>
              <a:pPr/>
              <a:t>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1447800" y="274638"/>
            <a:ext cx="7391400" cy="1143000"/>
          </a:xfrm>
        </p:spPr>
        <p:txBody>
          <a:bodyPr/>
          <a:lstStyle/>
          <a:p>
            <a:r>
              <a:rPr lang="en-US" dirty="0"/>
              <a:t>Maximum Cardinality</a:t>
            </a:r>
          </a:p>
        </p:txBody>
      </p:sp>
      <p:sp>
        <p:nvSpPr>
          <p:cNvPr id="54274" name="Rectangle 3"/>
          <p:cNvSpPr>
            <a:spLocks noGrp="1" noChangeArrowheads="1"/>
          </p:cNvSpPr>
          <p:nvPr>
            <p:ph idx="1"/>
          </p:nvPr>
        </p:nvSpPr>
        <p:spPr/>
        <p:txBody>
          <a:bodyPr>
            <a:normAutofit lnSpcReduction="10000"/>
          </a:bodyPr>
          <a:lstStyle/>
          <a:p>
            <a:r>
              <a:rPr lang="en-US" sz="2800" dirty="0"/>
              <a:t>Relationships are named and </a:t>
            </a:r>
            <a:r>
              <a:rPr lang="en-US" sz="2800" dirty="0">
                <a:solidFill>
                  <a:srgbClr val="FF0000"/>
                </a:solidFill>
              </a:rPr>
              <a:t>classified</a:t>
            </a:r>
            <a:r>
              <a:rPr lang="en-US" sz="2800" dirty="0"/>
              <a:t> by their </a:t>
            </a:r>
            <a:r>
              <a:rPr lang="en-US" sz="2800" b="1" dirty="0">
                <a:solidFill>
                  <a:srgbClr val="C00000"/>
                </a:solidFill>
              </a:rPr>
              <a:t>cardinality</a:t>
            </a:r>
            <a:r>
              <a:rPr lang="en-US" sz="2800" dirty="0"/>
              <a:t>, </a:t>
            </a:r>
          </a:p>
          <a:p>
            <a:pPr lvl="1"/>
            <a:r>
              <a:rPr lang="en-US" sz="2400" dirty="0"/>
              <a:t>which is a word that means </a:t>
            </a:r>
            <a:r>
              <a:rPr lang="en-US" sz="2400" i="1" dirty="0">
                <a:solidFill>
                  <a:srgbClr val="FF0000"/>
                </a:solidFill>
              </a:rPr>
              <a:t>count</a:t>
            </a:r>
            <a:r>
              <a:rPr lang="en-US" sz="2400" i="1" dirty="0"/>
              <a:t>.</a:t>
            </a:r>
            <a:endParaRPr lang="en-US" sz="2400" dirty="0"/>
          </a:p>
          <a:p>
            <a:r>
              <a:rPr lang="en-US" sz="2800" dirty="0"/>
              <a:t>Each of the three types of binary relationships shown </a:t>
            </a:r>
            <a:r>
              <a:rPr lang="en-US" sz="2800" b="1" dirty="0">
                <a:solidFill>
                  <a:srgbClr val="00B0F0"/>
                </a:solidFill>
              </a:rPr>
              <a:t>above</a:t>
            </a:r>
            <a:r>
              <a:rPr lang="en-US" sz="2800" dirty="0"/>
              <a:t> have </a:t>
            </a:r>
          </a:p>
          <a:p>
            <a:pPr lvl="1"/>
            <a:r>
              <a:rPr lang="en-US" sz="2400" dirty="0"/>
              <a:t>different </a:t>
            </a:r>
            <a:r>
              <a:rPr lang="en-US" sz="2400" i="1" dirty="0">
                <a:solidFill>
                  <a:srgbClr val="FF0000"/>
                </a:solidFill>
              </a:rPr>
              <a:t>maximum</a:t>
            </a:r>
            <a:r>
              <a:rPr lang="en-US" sz="2400" i="1" dirty="0"/>
              <a:t> cardinalities.</a:t>
            </a:r>
          </a:p>
          <a:p>
            <a:r>
              <a:rPr lang="en-US" sz="2800" b="1" dirty="0"/>
              <a:t>Maximum cardinality </a:t>
            </a:r>
            <a:r>
              <a:rPr lang="en-US" sz="2800" dirty="0"/>
              <a:t>is the maximum </a:t>
            </a:r>
            <a:r>
              <a:rPr lang="en-US" sz="2800" dirty="0">
                <a:solidFill>
                  <a:srgbClr val="FF0000"/>
                </a:solidFill>
              </a:rPr>
              <a:t>number</a:t>
            </a:r>
            <a:r>
              <a:rPr lang="en-US" sz="2800" dirty="0"/>
              <a:t> of entity instances </a:t>
            </a:r>
          </a:p>
          <a:p>
            <a:pPr lvl="1"/>
            <a:r>
              <a:rPr lang="en-US" sz="2400" dirty="0"/>
              <a:t>that </a:t>
            </a:r>
            <a:r>
              <a:rPr lang="en-US" sz="2400" u="sng" dirty="0">
                <a:solidFill>
                  <a:srgbClr val="FF6600"/>
                </a:solidFill>
              </a:rPr>
              <a:t>may</a:t>
            </a:r>
            <a:r>
              <a:rPr lang="en-US" sz="2400" dirty="0"/>
              <a:t> participate in a </a:t>
            </a:r>
            <a:r>
              <a:rPr lang="en-US" sz="2400" dirty="0">
                <a:solidFill>
                  <a:srgbClr val="00B050"/>
                </a:solidFill>
              </a:rPr>
              <a:t>relationship</a:t>
            </a:r>
            <a:r>
              <a:rPr lang="en-US" sz="2400" dirty="0"/>
              <a:t> </a:t>
            </a:r>
            <a:r>
              <a:rPr lang="en-US" sz="2400" dirty="0">
                <a:solidFill>
                  <a:srgbClr val="2117E7"/>
                </a:solidFill>
              </a:rPr>
              <a:t>instance</a:t>
            </a:r>
            <a:r>
              <a:rPr lang="en-US" sz="2400" dirty="0">
                <a:cs typeface="Arial" charset="0"/>
              </a:rPr>
              <a:t>—one, many, or some other fixed number.</a:t>
            </a:r>
          </a:p>
        </p:txBody>
      </p:sp>
      <p:sp>
        <p:nvSpPr>
          <p:cNvPr id="54275" name="Slide Number Placeholder 1"/>
          <p:cNvSpPr>
            <a:spLocks noGrp="1"/>
          </p:cNvSpPr>
          <p:nvPr>
            <p:ph type="sldNum" sz="quarter" idx="11"/>
          </p:nvPr>
        </p:nvSpPr>
        <p:spPr>
          <a:noFill/>
        </p:spPr>
        <p:txBody>
          <a:bodyPr/>
          <a:lstStyle/>
          <a:p>
            <a:r>
              <a:rPr lang="en-US" dirty="0">
                <a:cs typeface="Arial" charset="0"/>
              </a:rPr>
              <a:t>4-</a:t>
            </a:r>
            <a:fld id="{8C09D59C-80C5-4223-A9EB-5E76F064DC3B}" type="slidenum">
              <a:rPr lang="en-US">
                <a:cs typeface="Arial" charset="0"/>
              </a:rPr>
              <a:pPr/>
              <a:t>20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447800" y="274638"/>
            <a:ext cx="7391400" cy="1143000"/>
          </a:xfrm>
        </p:spPr>
        <p:txBody>
          <a:bodyPr/>
          <a:lstStyle/>
          <a:p>
            <a:r>
              <a:rPr lang="en-US" dirty="0"/>
              <a:t>Minimum Cardinality</a:t>
            </a:r>
          </a:p>
        </p:txBody>
      </p:sp>
      <p:sp>
        <p:nvSpPr>
          <p:cNvPr id="56322" name="Rectangle 3"/>
          <p:cNvSpPr>
            <a:spLocks noGrp="1" noChangeArrowheads="1"/>
          </p:cNvSpPr>
          <p:nvPr>
            <p:ph idx="1"/>
          </p:nvPr>
        </p:nvSpPr>
        <p:spPr/>
        <p:txBody>
          <a:bodyPr/>
          <a:lstStyle/>
          <a:p>
            <a:r>
              <a:rPr lang="en-US" b="1" dirty="0"/>
              <a:t>Minimum cardinality</a:t>
            </a:r>
            <a:r>
              <a:rPr lang="en-US" dirty="0"/>
              <a:t> is </a:t>
            </a:r>
          </a:p>
          <a:p>
            <a:pPr lvl="1"/>
            <a:r>
              <a:rPr lang="en-US" dirty="0"/>
              <a:t>the minimum </a:t>
            </a:r>
            <a:r>
              <a:rPr lang="en-US" dirty="0">
                <a:solidFill>
                  <a:srgbClr val="00B050"/>
                </a:solidFill>
              </a:rPr>
              <a:t>number</a:t>
            </a:r>
            <a:r>
              <a:rPr lang="en-US" dirty="0"/>
              <a:t> of entity </a:t>
            </a:r>
            <a:r>
              <a:rPr lang="en-US" dirty="0">
                <a:solidFill>
                  <a:srgbClr val="2117E7"/>
                </a:solidFill>
              </a:rPr>
              <a:t>instances</a:t>
            </a:r>
            <a:r>
              <a:rPr lang="en-US" dirty="0"/>
              <a:t> that </a:t>
            </a:r>
            <a:r>
              <a:rPr lang="en-US" i="1" u="sng" dirty="0">
                <a:solidFill>
                  <a:srgbClr val="FF0000"/>
                </a:solidFill>
              </a:rPr>
              <a:t>must</a:t>
            </a:r>
            <a:r>
              <a:rPr lang="en-US" i="1" dirty="0"/>
              <a:t> </a:t>
            </a:r>
            <a:r>
              <a:rPr lang="en-US" dirty="0"/>
              <a:t>participate in a relationship instance.</a:t>
            </a:r>
          </a:p>
          <a:p>
            <a:r>
              <a:rPr lang="en-US" dirty="0"/>
              <a:t>These values typically assume </a:t>
            </a:r>
          </a:p>
          <a:p>
            <a:pPr lvl="1"/>
            <a:r>
              <a:rPr lang="en-US" dirty="0"/>
              <a:t>a value of </a:t>
            </a:r>
            <a:r>
              <a:rPr lang="en-US" dirty="0">
                <a:solidFill>
                  <a:srgbClr val="FF0000"/>
                </a:solidFill>
              </a:rPr>
              <a:t>zero</a:t>
            </a:r>
            <a:r>
              <a:rPr lang="en-US" dirty="0"/>
              <a:t> (</a:t>
            </a:r>
            <a:r>
              <a:rPr lang="en-US" dirty="0">
                <a:solidFill>
                  <a:srgbClr val="00B050"/>
                </a:solidFill>
              </a:rPr>
              <a:t>optional</a:t>
            </a:r>
            <a:r>
              <a:rPr lang="en-US" dirty="0"/>
              <a:t>) or </a:t>
            </a:r>
            <a:r>
              <a:rPr lang="en-US" dirty="0">
                <a:solidFill>
                  <a:srgbClr val="FF0000"/>
                </a:solidFill>
              </a:rPr>
              <a:t>one</a:t>
            </a:r>
            <a:r>
              <a:rPr lang="en-US" dirty="0"/>
              <a:t> (</a:t>
            </a:r>
            <a:r>
              <a:rPr lang="en-US" dirty="0">
                <a:solidFill>
                  <a:srgbClr val="2117E7"/>
                </a:solidFill>
              </a:rPr>
              <a:t>mandatory</a:t>
            </a:r>
            <a:r>
              <a:rPr lang="en-US" dirty="0"/>
              <a:t>).</a:t>
            </a:r>
          </a:p>
        </p:txBody>
      </p:sp>
      <p:sp>
        <p:nvSpPr>
          <p:cNvPr id="56323" name="Slide Number Placeholder 1"/>
          <p:cNvSpPr>
            <a:spLocks noGrp="1"/>
          </p:cNvSpPr>
          <p:nvPr>
            <p:ph type="sldNum" sz="quarter" idx="11"/>
          </p:nvPr>
        </p:nvSpPr>
        <p:spPr>
          <a:noFill/>
        </p:spPr>
        <p:txBody>
          <a:bodyPr/>
          <a:lstStyle/>
          <a:p>
            <a:r>
              <a:rPr lang="en-US" dirty="0">
                <a:cs typeface="Arial" charset="0"/>
              </a:rPr>
              <a:t>4-</a:t>
            </a:r>
            <a:fld id="{F04B11CB-3006-4D43-A808-78FB972A139E}" type="slidenum">
              <a:rPr lang="en-US">
                <a:cs typeface="Arial" charset="0"/>
              </a:rPr>
              <a:pPr/>
              <a:t>21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290640"/>
            <a:ext cx="6477000" cy="111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69" name="Rectangle 2"/>
          <p:cNvSpPr>
            <a:spLocks noGrp="1" noChangeArrowheads="1"/>
          </p:cNvSpPr>
          <p:nvPr>
            <p:ph type="title"/>
          </p:nvPr>
        </p:nvSpPr>
        <p:spPr>
          <a:xfrm>
            <a:off x="1447800" y="274638"/>
            <a:ext cx="7391400" cy="1143000"/>
          </a:xfrm>
        </p:spPr>
        <p:txBody>
          <a:bodyPr/>
          <a:lstStyle/>
          <a:p>
            <a:r>
              <a:rPr lang="en-US" dirty="0"/>
              <a:t>Cardinality Example</a:t>
            </a:r>
          </a:p>
        </p:txBody>
      </p:sp>
      <p:sp>
        <p:nvSpPr>
          <p:cNvPr id="58370" name="Rectangle 3"/>
          <p:cNvSpPr>
            <a:spLocks noGrp="1" noChangeArrowheads="1"/>
          </p:cNvSpPr>
          <p:nvPr>
            <p:ph idx="1"/>
          </p:nvPr>
        </p:nvSpPr>
        <p:spPr>
          <a:xfrm>
            <a:off x="1447800" y="1600200"/>
            <a:ext cx="7239000" cy="2438400"/>
          </a:xfrm>
        </p:spPr>
        <p:txBody>
          <a:bodyPr/>
          <a:lstStyle/>
          <a:p>
            <a:pPr>
              <a:lnSpc>
                <a:spcPct val="90000"/>
              </a:lnSpc>
            </a:pPr>
            <a:r>
              <a:rPr lang="en-US" sz="2400" dirty="0">
                <a:solidFill>
                  <a:srgbClr val="00B0F0"/>
                </a:solidFill>
              </a:rPr>
              <a:t>Maximum</a:t>
            </a:r>
            <a:r>
              <a:rPr lang="en-US" sz="2400" dirty="0"/>
              <a:t> cardinality is many for both ITEM and SUPPLIER.</a:t>
            </a:r>
          </a:p>
          <a:p>
            <a:pPr>
              <a:lnSpc>
                <a:spcPct val="90000"/>
              </a:lnSpc>
            </a:pPr>
            <a:r>
              <a:rPr lang="en-US" sz="2400" dirty="0">
                <a:solidFill>
                  <a:srgbClr val="00B050"/>
                </a:solidFill>
              </a:rPr>
              <a:t>Minimum </a:t>
            </a:r>
            <a:r>
              <a:rPr lang="en-US" sz="2400" dirty="0"/>
              <a:t>cardinality is </a:t>
            </a:r>
            <a:r>
              <a:rPr lang="en-US" sz="2400" dirty="0">
                <a:solidFill>
                  <a:srgbClr val="FF0000"/>
                </a:solidFill>
              </a:rPr>
              <a:t>zero</a:t>
            </a:r>
            <a:r>
              <a:rPr lang="en-US" sz="2400" dirty="0"/>
              <a:t> (optional) for </a:t>
            </a:r>
            <a:r>
              <a:rPr lang="en-US" sz="2400" dirty="0">
                <a:solidFill>
                  <a:srgbClr val="FF0000"/>
                </a:solidFill>
              </a:rPr>
              <a:t>ITEM</a:t>
            </a:r>
            <a:r>
              <a:rPr lang="en-US" sz="2400" dirty="0"/>
              <a:t> and </a:t>
            </a:r>
            <a:r>
              <a:rPr lang="en-US" sz="2400" i="1" dirty="0">
                <a:solidFill>
                  <a:srgbClr val="2117E7"/>
                </a:solidFill>
              </a:rPr>
              <a:t>one</a:t>
            </a:r>
            <a:r>
              <a:rPr lang="en-US" sz="2400" dirty="0">
                <a:solidFill>
                  <a:srgbClr val="2117E7"/>
                </a:solidFill>
              </a:rPr>
              <a:t> </a:t>
            </a:r>
            <a:r>
              <a:rPr lang="en-US" sz="2400" dirty="0"/>
              <a:t>(mandatory) </a:t>
            </a:r>
            <a:r>
              <a:rPr lang="en-US" sz="2400" dirty="0">
                <a:solidFill>
                  <a:srgbClr val="2117E7"/>
                </a:solidFill>
              </a:rPr>
              <a:t>SUPPLIER</a:t>
            </a:r>
            <a:r>
              <a:rPr lang="en-US" sz="2400" dirty="0"/>
              <a:t>.</a:t>
            </a:r>
          </a:p>
          <a:p>
            <a:pPr lvl="1">
              <a:lnSpc>
                <a:spcPct val="90000"/>
              </a:lnSpc>
            </a:pPr>
            <a:r>
              <a:rPr lang="en-US" sz="2000" dirty="0"/>
              <a:t>A SUPPLIER does </a:t>
            </a:r>
            <a:r>
              <a:rPr lang="en-US" sz="2000" dirty="0">
                <a:solidFill>
                  <a:srgbClr val="FF0000"/>
                </a:solidFill>
              </a:rPr>
              <a:t>not</a:t>
            </a:r>
            <a:r>
              <a:rPr lang="en-US" sz="2000" dirty="0"/>
              <a:t> have to supply an ITEM.</a:t>
            </a:r>
          </a:p>
          <a:p>
            <a:pPr lvl="1">
              <a:lnSpc>
                <a:spcPct val="90000"/>
              </a:lnSpc>
            </a:pPr>
            <a:r>
              <a:rPr lang="en-US" sz="2000" dirty="0"/>
              <a:t>An ITEM </a:t>
            </a:r>
            <a:r>
              <a:rPr lang="en-US" sz="2000" dirty="0">
                <a:solidFill>
                  <a:srgbClr val="2117E7"/>
                </a:solidFill>
              </a:rPr>
              <a:t>must </a:t>
            </a:r>
            <a:r>
              <a:rPr lang="en-US" sz="2000" dirty="0"/>
              <a:t>have a SUPPLIER.</a:t>
            </a:r>
          </a:p>
        </p:txBody>
      </p:sp>
      <p:sp>
        <p:nvSpPr>
          <p:cNvPr id="58372" name="Slide Number Placeholder 1"/>
          <p:cNvSpPr>
            <a:spLocks noGrp="1"/>
          </p:cNvSpPr>
          <p:nvPr>
            <p:ph type="sldNum" sz="quarter" idx="11"/>
          </p:nvPr>
        </p:nvSpPr>
        <p:spPr>
          <a:noFill/>
        </p:spPr>
        <p:txBody>
          <a:bodyPr/>
          <a:lstStyle/>
          <a:p>
            <a:r>
              <a:rPr lang="en-US" dirty="0">
                <a:cs typeface="Arial" charset="0"/>
              </a:rPr>
              <a:t>4-</a:t>
            </a:r>
            <a:fld id="{04EA9FB9-9172-4851-837B-E4D27A3F3DA1}" type="slidenum">
              <a:rPr lang="en-US">
                <a:cs typeface="Arial" charset="0"/>
              </a:rPr>
              <a:pPr/>
              <a:t>22</a:t>
            </a:fld>
            <a:endParaRPr lang="en-US" dirty="0">
              <a:cs typeface="Arial" charset="0"/>
            </a:endParaRPr>
          </a:p>
        </p:txBody>
      </p:sp>
      <p:sp>
        <p:nvSpPr>
          <p:cNvPr id="7" name="Rectangle 6"/>
          <p:cNvSpPr/>
          <p:nvPr/>
        </p:nvSpPr>
        <p:spPr>
          <a:xfrm>
            <a:off x="2286000" y="5726668"/>
            <a:ext cx="5791200" cy="369332"/>
          </a:xfrm>
          <a:prstGeom prst="rect">
            <a:avLst/>
          </a:prstGeom>
        </p:spPr>
        <p:txBody>
          <a:bodyPr wrap="square">
            <a:spAutoFit/>
          </a:bodyPr>
          <a:lstStyle/>
          <a:p>
            <a:r>
              <a:rPr lang="en-US" dirty="0"/>
              <a:t>Figure 4-6:  A Relationship with Minimum Cardinalities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8" name="타원 7"/>
          <p:cNvSpPr/>
          <p:nvPr/>
        </p:nvSpPr>
        <p:spPr>
          <a:xfrm>
            <a:off x="4038600" y="4114800"/>
            <a:ext cx="2133600" cy="5334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cxnSp>
        <p:nvCxnSpPr>
          <p:cNvPr id="4" name="직선 화살표 연결선 3"/>
          <p:cNvCxnSpPr/>
          <p:nvPr/>
        </p:nvCxnSpPr>
        <p:spPr>
          <a:xfrm>
            <a:off x="3124200" y="2649020"/>
            <a:ext cx="1143000" cy="22860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3124200" y="2616485"/>
            <a:ext cx="2933700" cy="23923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sz="4000" dirty="0"/>
              <a:t>Entity-Relationship Diagrams</a:t>
            </a:r>
          </a:p>
        </p:txBody>
      </p:sp>
      <p:sp>
        <p:nvSpPr>
          <p:cNvPr id="60418" name="Rectangle 3"/>
          <p:cNvSpPr>
            <a:spLocks noGrp="1" noChangeArrowheads="1"/>
          </p:cNvSpPr>
          <p:nvPr>
            <p:ph idx="1"/>
          </p:nvPr>
        </p:nvSpPr>
        <p:spPr>
          <a:xfrm>
            <a:off x="1447800" y="1600200"/>
            <a:ext cx="7239000" cy="3581400"/>
          </a:xfrm>
        </p:spPr>
        <p:txBody>
          <a:bodyPr>
            <a:normAutofit fontScale="92500" lnSpcReduction="20000"/>
          </a:bodyPr>
          <a:lstStyle/>
          <a:p>
            <a:pPr>
              <a:lnSpc>
                <a:spcPct val="90000"/>
              </a:lnSpc>
            </a:pPr>
            <a:r>
              <a:rPr lang="en-US" sz="2800" dirty="0"/>
              <a:t>The diagrams in previous slides are called </a:t>
            </a:r>
            <a:r>
              <a:rPr lang="en-US" sz="2800" b="1" dirty="0"/>
              <a:t>entity-relationship diagrams.</a:t>
            </a:r>
          </a:p>
          <a:p>
            <a:pPr lvl="1">
              <a:lnSpc>
                <a:spcPct val="90000"/>
              </a:lnSpc>
            </a:pPr>
            <a:r>
              <a:rPr lang="en-US" sz="2400" dirty="0"/>
              <a:t>Entity classes are shown by </a:t>
            </a:r>
            <a:r>
              <a:rPr lang="en-US" sz="2400" dirty="0">
                <a:solidFill>
                  <a:srgbClr val="FF0000"/>
                </a:solidFill>
              </a:rPr>
              <a:t>rectangles</a:t>
            </a:r>
            <a:r>
              <a:rPr lang="en-US" sz="2400" dirty="0"/>
              <a:t>.</a:t>
            </a:r>
          </a:p>
          <a:p>
            <a:pPr lvl="1">
              <a:lnSpc>
                <a:spcPct val="90000"/>
              </a:lnSpc>
            </a:pPr>
            <a:r>
              <a:rPr lang="en-US" sz="2400" dirty="0"/>
              <a:t>Relationships are shown by </a:t>
            </a:r>
            <a:r>
              <a:rPr lang="en-US" sz="2400" dirty="0">
                <a:solidFill>
                  <a:srgbClr val="00B050"/>
                </a:solidFill>
              </a:rPr>
              <a:t>diamonds</a:t>
            </a:r>
            <a:r>
              <a:rPr lang="en-US" sz="2400" dirty="0"/>
              <a:t>.</a:t>
            </a:r>
          </a:p>
          <a:p>
            <a:pPr lvl="1">
              <a:lnSpc>
                <a:spcPct val="90000"/>
              </a:lnSpc>
            </a:pPr>
            <a:r>
              <a:rPr lang="en-US" sz="2400" dirty="0"/>
              <a:t>The </a:t>
            </a:r>
            <a:r>
              <a:rPr lang="en-US" sz="2400" dirty="0">
                <a:solidFill>
                  <a:srgbClr val="00B0F0"/>
                </a:solidFill>
              </a:rPr>
              <a:t>maximum</a:t>
            </a:r>
            <a:r>
              <a:rPr lang="en-US" sz="2400" dirty="0"/>
              <a:t> cardinality of the relationship is shown </a:t>
            </a:r>
            <a:r>
              <a:rPr lang="en-US" sz="2400" u="sng" dirty="0">
                <a:solidFill>
                  <a:srgbClr val="2117E7"/>
                </a:solidFill>
              </a:rPr>
              <a:t>inside</a:t>
            </a:r>
            <a:r>
              <a:rPr lang="en-US" sz="2400" dirty="0"/>
              <a:t> the diamond.</a:t>
            </a:r>
          </a:p>
          <a:p>
            <a:pPr lvl="1">
              <a:lnSpc>
                <a:spcPct val="90000"/>
              </a:lnSpc>
            </a:pPr>
            <a:r>
              <a:rPr lang="en-US" sz="2400" dirty="0"/>
              <a:t>The </a:t>
            </a:r>
            <a:r>
              <a:rPr lang="en-US" sz="2400" dirty="0">
                <a:solidFill>
                  <a:srgbClr val="92D050"/>
                </a:solidFill>
              </a:rPr>
              <a:t>minimum</a:t>
            </a:r>
            <a:r>
              <a:rPr lang="en-US" sz="2400" dirty="0"/>
              <a:t> cardinality is shown by the </a:t>
            </a:r>
            <a:r>
              <a:rPr lang="en-US" sz="2400" dirty="0">
                <a:solidFill>
                  <a:srgbClr val="2117E7"/>
                </a:solidFill>
              </a:rPr>
              <a:t>oval </a:t>
            </a:r>
            <a:r>
              <a:rPr lang="en-US" sz="2400" dirty="0"/>
              <a:t>or </a:t>
            </a:r>
            <a:r>
              <a:rPr lang="en-US" sz="2400" dirty="0">
                <a:solidFill>
                  <a:srgbClr val="FF0000"/>
                </a:solidFill>
              </a:rPr>
              <a:t>hash</a:t>
            </a:r>
            <a:r>
              <a:rPr lang="en-US" sz="2400" dirty="0"/>
              <a:t> </a:t>
            </a:r>
            <a:r>
              <a:rPr lang="en-US" sz="2400" dirty="0">
                <a:solidFill>
                  <a:srgbClr val="00B050"/>
                </a:solidFill>
              </a:rPr>
              <a:t>mark</a:t>
            </a:r>
            <a:r>
              <a:rPr lang="en-US" sz="2400" dirty="0"/>
              <a:t> </a:t>
            </a:r>
            <a:r>
              <a:rPr lang="en-US" sz="2400" u="sng" dirty="0">
                <a:solidFill>
                  <a:srgbClr val="00B0F0"/>
                </a:solidFill>
              </a:rPr>
              <a:t>next to</a:t>
            </a:r>
            <a:r>
              <a:rPr lang="en-US" sz="2400" dirty="0"/>
              <a:t> the entity.</a:t>
            </a:r>
          </a:p>
          <a:p>
            <a:pPr lvl="1">
              <a:lnSpc>
                <a:spcPct val="90000"/>
              </a:lnSpc>
            </a:pPr>
            <a:r>
              <a:rPr lang="en-US" sz="2400" dirty="0"/>
              <a:t>The </a:t>
            </a:r>
            <a:r>
              <a:rPr lang="en-US" sz="2400" dirty="0">
                <a:solidFill>
                  <a:srgbClr val="FF0000"/>
                </a:solidFill>
              </a:rPr>
              <a:t>name </a:t>
            </a:r>
            <a:r>
              <a:rPr lang="en-US" sz="2400" dirty="0"/>
              <a:t>of the entity is shown inside the rectangle.</a:t>
            </a:r>
          </a:p>
          <a:p>
            <a:pPr lvl="1">
              <a:lnSpc>
                <a:spcPct val="90000"/>
              </a:lnSpc>
            </a:pPr>
            <a:r>
              <a:rPr lang="en-US" sz="2400" dirty="0"/>
              <a:t>The </a:t>
            </a:r>
            <a:r>
              <a:rPr lang="en-US" sz="2400" dirty="0">
                <a:solidFill>
                  <a:srgbClr val="C00000"/>
                </a:solidFill>
              </a:rPr>
              <a:t>name</a:t>
            </a:r>
            <a:r>
              <a:rPr lang="en-US" sz="2400" dirty="0"/>
              <a:t> of the relationship is shown near the diamond.</a:t>
            </a:r>
          </a:p>
          <a:p>
            <a:pPr>
              <a:lnSpc>
                <a:spcPct val="90000"/>
              </a:lnSpc>
            </a:pPr>
            <a:endParaRPr lang="en-US" sz="2800" dirty="0"/>
          </a:p>
        </p:txBody>
      </p:sp>
      <p:sp>
        <p:nvSpPr>
          <p:cNvPr id="60419" name="Slide Number Placeholder 1"/>
          <p:cNvSpPr>
            <a:spLocks noGrp="1"/>
          </p:cNvSpPr>
          <p:nvPr>
            <p:ph type="sldNum" sz="quarter" idx="11"/>
          </p:nvPr>
        </p:nvSpPr>
        <p:spPr>
          <a:noFill/>
        </p:spPr>
        <p:txBody>
          <a:bodyPr/>
          <a:lstStyle/>
          <a:p>
            <a:r>
              <a:rPr lang="en-US" dirty="0">
                <a:cs typeface="Arial" charset="0"/>
              </a:rPr>
              <a:t>4-</a:t>
            </a:r>
            <a:fld id="{EADD067F-717D-4528-9515-62216660AE9E}" type="slidenum">
              <a:rPr lang="en-US">
                <a:cs typeface="Arial" charset="0"/>
              </a:rPr>
              <a:pPr/>
              <a:t>23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5144914"/>
            <a:ext cx="5562600" cy="96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1600200" y="304800"/>
            <a:ext cx="7239000" cy="1143000"/>
          </a:xfrm>
        </p:spPr>
        <p:txBody>
          <a:bodyPr/>
          <a:lstStyle/>
          <a:p>
            <a:r>
              <a:rPr lang="en-US" dirty="0"/>
              <a:t>HAS-A Relationships</a:t>
            </a:r>
          </a:p>
        </p:txBody>
      </p:sp>
      <p:sp>
        <p:nvSpPr>
          <p:cNvPr id="62466" name="Rectangle 3"/>
          <p:cNvSpPr>
            <a:spLocks noGrp="1" noChangeArrowheads="1"/>
          </p:cNvSpPr>
          <p:nvPr>
            <p:ph idx="1"/>
          </p:nvPr>
        </p:nvSpPr>
        <p:spPr>
          <a:xfrm>
            <a:off x="1447800" y="1600200"/>
            <a:ext cx="7239000" cy="3810000"/>
          </a:xfrm>
        </p:spPr>
        <p:txBody>
          <a:bodyPr>
            <a:normAutofit fontScale="85000" lnSpcReduction="20000"/>
          </a:bodyPr>
          <a:lstStyle/>
          <a:p>
            <a:r>
              <a:rPr lang="en-US" dirty="0"/>
              <a:t>The relationships in the previous slides are called </a:t>
            </a:r>
            <a:r>
              <a:rPr lang="en-US" b="1" dirty="0">
                <a:solidFill>
                  <a:srgbClr val="FF0000"/>
                </a:solidFill>
              </a:rPr>
              <a:t>HAS-</a:t>
            </a:r>
            <a:r>
              <a:rPr lang="en-US" b="1" dirty="0">
                <a:solidFill>
                  <a:srgbClr val="00B050"/>
                </a:solidFill>
              </a:rPr>
              <a:t>A</a:t>
            </a:r>
            <a:r>
              <a:rPr lang="en-US" b="1" dirty="0"/>
              <a:t> relationships.</a:t>
            </a:r>
          </a:p>
          <a:p>
            <a:pPr lvl="1"/>
            <a:r>
              <a:rPr lang="en-US" altLang="ko-KR" sz="2400" dirty="0"/>
              <a:t>Slides</a:t>
            </a:r>
            <a:r>
              <a:rPr lang="ko-KR" altLang="en-US" sz="2400" dirty="0"/>
              <a:t> </a:t>
            </a:r>
            <a:r>
              <a:rPr lang="en-US" sz="2400" dirty="0"/>
              <a:t>4-16~18, 4-22</a:t>
            </a:r>
          </a:p>
          <a:p>
            <a:pPr lvl="1"/>
            <a:r>
              <a:rPr lang="en-US" altLang="ko-KR" sz="2400" dirty="0"/>
              <a:t>The relationships that connect supertypes and subtypes are called </a:t>
            </a:r>
            <a:r>
              <a:rPr lang="en-US" altLang="ko-KR" sz="2400" b="1" dirty="0">
                <a:solidFill>
                  <a:srgbClr val="FF0000"/>
                </a:solidFill>
              </a:rPr>
              <a:t>IS</a:t>
            </a:r>
            <a:r>
              <a:rPr lang="en-US" altLang="ko-KR" sz="2400" b="1" dirty="0"/>
              <a:t>-</a:t>
            </a:r>
            <a:r>
              <a:rPr lang="en-US" altLang="ko-KR" sz="2400" b="1" dirty="0">
                <a:solidFill>
                  <a:srgbClr val="00B050"/>
                </a:solidFill>
              </a:rPr>
              <a:t>A</a:t>
            </a:r>
            <a:r>
              <a:rPr lang="en-US" altLang="ko-KR" sz="2400" b="1" dirty="0"/>
              <a:t> relationships</a:t>
            </a:r>
            <a:r>
              <a:rPr lang="en-US" altLang="ko-KR" sz="2400" dirty="0"/>
              <a:t> </a:t>
            </a:r>
            <a:r>
              <a:rPr lang="en-US" altLang="ko-KR" sz="2000" dirty="0"/>
              <a:t>because a subtype is the </a:t>
            </a:r>
            <a:r>
              <a:rPr lang="en-US" altLang="ko-KR" sz="2000" dirty="0">
                <a:solidFill>
                  <a:srgbClr val="FF0000"/>
                </a:solidFill>
              </a:rPr>
              <a:t>same</a:t>
            </a:r>
            <a:r>
              <a:rPr lang="en-US" altLang="ko-KR" sz="2000" dirty="0"/>
              <a:t> entity as the supertype. (4-39)</a:t>
            </a:r>
            <a:endParaRPr lang="en-US" sz="2400" dirty="0"/>
          </a:p>
          <a:p>
            <a:r>
              <a:rPr lang="en-US" dirty="0"/>
              <a:t>The term is used </a:t>
            </a:r>
            <a:r>
              <a:rPr lang="en-US" dirty="0">
                <a:solidFill>
                  <a:srgbClr val="C00000"/>
                </a:solidFill>
              </a:rPr>
              <a:t>because</a:t>
            </a:r>
            <a:r>
              <a:rPr lang="en-US" dirty="0"/>
              <a:t> each entity instance </a:t>
            </a:r>
            <a:r>
              <a:rPr lang="en-US" i="1" u="sng" dirty="0">
                <a:solidFill>
                  <a:srgbClr val="FF0000"/>
                </a:solidFill>
              </a:rPr>
              <a:t>has</a:t>
            </a:r>
            <a:r>
              <a:rPr lang="en-US" i="1" u="sng" dirty="0"/>
              <a:t> </a:t>
            </a:r>
            <a:r>
              <a:rPr lang="en-US" i="1" u="sng" dirty="0">
                <a:solidFill>
                  <a:srgbClr val="00B050"/>
                </a:solidFill>
              </a:rPr>
              <a:t>a</a:t>
            </a:r>
            <a:r>
              <a:rPr lang="en-US" dirty="0">
                <a:solidFill>
                  <a:srgbClr val="00B050"/>
                </a:solidFill>
              </a:rPr>
              <a:t> </a:t>
            </a:r>
            <a:r>
              <a:rPr lang="en-US" dirty="0">
                <a:solidFill>
                  <a:srgbClr val="00B0F0"/>
                </a:solidFill>
              </a:rPr>
              <a:t>relationship</a:t>
            </a:r>
            <a:r>
              <a:rPr lang="en-US" dirty="0"/>
              <a:t> to a second entity instance:</a:t>
            </a:r>
          </a:p>
          <a:p>
            <a:pPr lvl="1"/>
            <a:r>
              <a:rPr lang="en-US" dirty="0"/>
              <a:t>An employee </a:t>
            </a:r>
            <a:r>
              <a:rPr lang="en-US" dirty="0">
                <a:solidFill>
                  <a:srgbClr val="FF0000"/>
                </a:solidFill>
              </a:rPr>
              <a:t>has</a:t>
            </a:r>
            <a:r>
              <a:rPr lang="en-US" dirty="0"/>
              <a:t> </a:t>
            </a:r>
            <a:r>
              <a:rPr lang="en-US" dirty="0">
                <a:solidFill>
                  <a:srgbClr val="00B050"/>
                </a:solidFill>
              </a:rPr>
              <a:t>a</a:t>
            </a:r>
            <a:r>
              <a:rPr lang="en-US" dirty="0"/>
              <a:t> badge.</a:t>
            </a:r>
          </a:p>
          <a:p>
            <a:pPr lvl="1"/>
            <a:r>
              <a:rPr lang="en-US" dirty="0"/>
              <a:t>A badge </a:t>
            </a:r>
            <a:r>
              <a:rPr lang="en-US" dirty="0">
                <a:solidFill>
                  <a:srgbClr val="FF0000"/>
                </a:solidFill>
              </a:rPr>
              <a:t>has</a:t>
            </a:r>
            <a:r>
              <a:rPr lang="en-US" dirty="0"/>
              <a:t> </a:t>
            </a:r>
            <a:r>
              <a:rPr lang="en-US" dirty="0">
                <a:solidFill>
                  <a:srgbClr val="00B0F0"/>
                </a:solidFill>
              </a:rPr>
              <a:t>an</a:t>
            </a:r>
            <a:r>
              <a:rPr lang="en-US" dirty="0"/>
              <a:t> employee.</a:t>
            </a:r>
          </a:p>
        </p:txBody>
      </p:sp>
      <p:sp>
        <p:nvSpPr>
          <p:cNvPr id="62467" name="Slide Number Placeholder 1"/>
          <p:cNvSpPr>
            <a:spLocks noGrp="1"/>
          </p:cNvSpPr>
          <p:nvPr>
            <p:ph type="sldNum" sz="quarter" idx="11"/>
          </p:nvPr>
        </p:nvSpPr>
        <p:spPr>
          <a:noFill/>
        </p:spPr>
        <p:txBody>
          <a:bodyPr/>
          <a:lstStyle/>
          <a:p>
            <a:r>
              <a:rPr lang="en-US" dirty="0">
                <a:cs typeface="Arial" charset="0"/>
              </a:rPr>
              <a:t>4-</a:t>
            </a:r>
            <a:fld id="{5A888E35-F12A-4303-AD53-1D224DC9F6D9}" type="slidenum">
              <a:rPr lang="en-US">
                <a:cs typeface="Arial" charset="0"/>
              </a:rPr>
              <a:pPr/>
              <a:t>24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6" name="Picture 4"/>
          <p:cNvPicPr>
            <a:picLocks noChangeAspect="1" noChangeArrowheads="1"/>
          </p:cNvPicPr>
          <p:nvPr/>
        </p:nvPicPr>
        <p:blipFill>
          <a:blip r:embed="rId3" cstate="print"/>
          <a:srcRect/>
          <a:stretch>
            <a:fillRect/>
          </a:stretch>
        </p:blipFill>
        <p:spPr bwMode="auto">
          <a:xfrm>
            <a:off x="2362200" y="5466782"/>
            <a:ext cx="4114800" cy="781618"/>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524000" y="228600"/>
            <a:ext cx="7391400" cy="1066800"/>
          </a:xfrm>
        </p:spPr>
        <p:txBody>
          <a:bodyPr/>
          <a:lstStyle/>
          <a:p>
            <a:r>
              <a:rPr lang="en-US" sz="4000" dirty="0"/>
              <a:t>Types of</a:t>
            </a:r>
            <a:br>
              <a:rPr lang="en-US" sz="4000" dirty="0"/>
            </a:br>
            <a:r>
              <a:rPr lang="en-US" sz="4000" dirty="0"/>
              <a:t> Entity-Relationship Diagrams</a:t>
            </a:r>
          </a:p>
        </p:txBody>
      </p:sp>
      <p:sp>
        <p:nvSpPr>
          <p:cNvPr id="64514" name="Rectangle 3"/>
          <p:cNvSpPr>
            <a:spLocks noGrp="1" noChangeArrowheads="1"/>
          </p:cNvSpPr>
          <p:nvPr>
            <p:ph idx="1"/>
          </p:nvPr>
        </p:nvSpPr>
        <p:spPr>
          <a:xfrm>
            <a:off x="1447800" y="1600200"/>
            <a:ext cx="7315200" cy="4225925"/>
          </a:xfrm>
        </p:spPr>
        <p:txBody>
          <a:bodyPr/>
          <a:lstStyle/>
          <a:p>
            <a:r>
              <a:rPr lang="en-US" sz="2400" b="1" dirty="0"/>
              <a:t>Information Engineering (IE)</a:t>
            </a:r>
            <a:r>
              <a:rPr lang="en-US" sz="2400" dirty="0"/>
              <a:t> [James Martin 1990]—Uses “</a:t>
            </a:r>
            <a:r>
              <a:rPr lang="en-US" sz="2400" dirty="0">
                <a:solidFill>
                  <a:srgbClr val="FF0000"/>
                </a:solidFill>
              </a:rPr>
              <a:t>crow</a:t>
            </a:r>
            <a:r>
              <a:rPr lang="en-US" sz="2400" dirty="0"/>
              <a:t>’s feet” to show the many sides of a relationship, and it is sometimes called the </a:t>
            </a:r>
            <a:r>
              <a:rPr lang="en-US" sz="2400" b="1" dirty="0"/>
              <a:t>crow’s foot model</a:t>
            </a:r>
            <a:r>
              <a:rPr lang="en-US" sz="2400" dirty="0"/>
              <a:t>.</a:t>
            </a:r>
          </a:p>
          <a:p>
            <a:r>
              <a:rPr lang="en-US" sz="2400" b="1" dirty="0"/>
              <a:t>Integrated </a:t>
            </a:r>
            <a:r>
              <a:rPr lang="en-US" sz="2400" b="1" dirty="0">
                <a:solidFill>
                  <a:srgbClr val="FF0000"/>
                </a:solidFill>
              </a:rPr>
              <a:t>Definition</a:t>
            </a:r>
            <a:r>
              <a:rPr lang="en-US" sz="2400" b="1" dirty="0"/>
              <a:t> 1, E</a:t>
            </a:r>
            <a:r>
              <a:rPr lang="en-US" sz="2400" b="1" dirty="0">
                <a:solidFill>
                  <a:srgbClr val="00B0F0"/>
                </a:solidFill>
              </a:rPr>
              <a:t>x</a:t>
            </a:r>
            <a:r>
              <a:rPr lang="en-US" sz="2400" b="1" dirty="0"/>
              <a:t>tended </a:t>
            </a:r>
            <a:r>
              <a:rPr lang="en-US" sz="2400" dirty="0"/>
              <a:t>3 </a:t>
            </a:r>
            <a:r>
              <a:rPr lang="en-US" sz="2400" b="1" dirty="0"/>
              <a:t>(I</a:t>
            </a:r>
            <a:r>
              <a:rPr lang="en-US" sz="2400" b="1" dirty="0">
                <a:solidFill>
                  <a:srgbClr val="FF0000"/>
                </a:solidFill>
              </a:rPr>
              <a:t>DEF</a:t>
            </a:r>
            <a:r>
              <a:rPr lang="en-US" sz="2400" b="1" dirty="0"/>
              <a:t>1</a:t>
            </a:r>
            <a:r>
              <a:rPr lang="en-US" sz="2400" b="1" dirty="0">
                <a:solidFill>
                  <a:srgbClr val="00B0F0"/>
                </a:solidFill>
              </a:rPr>
              <a:t>X</a:t>
            </a:r>
            <a:r>
              <a:rPr lang="en-US" sz="2400" b="1" dirty="0"/>
              <a:t>)</a:t>
            </a:r>
            <a:r>
              <a:rPr lang="en-US" sz="2400" dirty="0"/>
              <a:t> is a version of the E-R model that is a </a:t>
            </a:r>
            <a:r>
              <a:rPr lang="en-US" sz="2400" dirty="0">
                <a:solidFill>
                  <a:srgbClr val="00B050"/>
                </a:solidFill>
              </a:rPr>
              <a:t>national</a:t>
            </a:r>
            <a:r>
              <a:rPr lang="en-US" sz="2400" dirty="0"/>
              <a:t> standard.</a:t>
            </a:r>
          </a:p>
          <a:p>
            <a:r>
              <a:rPr lang="en-US" sz="2400" b="1" dirty="0"/>
              <a:t>Unified Modeling Language (UML)</a:t>
            </a:r>
            <a:r>
              <a:rPr lang="en-US" sz="2400" dirty="0"/>
              <a:t> is a set of structures and techniques </a:t>
            </a:r>
            <a:r>
              <a:rPr lang="en-US" sz="2400" dirty="0">
                <a:solidFill>
                  <a:srgbClr val="FF0000"/>
                </a:solidFill>
              </a:rPr>
              <a:t>for</a:t>
            </a:r>
            <a:r>
              <a:rPr lang="en-US" sz="2400" dirty="0"/>
              <a:t> modeling and designing </a:t>
            </a:r>
            <a:r>
              <a:rPr lang="en-US" sz="2400" dirty="0">
                <a:solidFill>
                  <a:srgbClr val="00B0F0"/>
                </a:solidFill>
              </a:rPr>
              <a:t>object-oriented</a:t>
            </a:r>
            <a:r>
              <a:rPr lang="en-US" sz="2400" dirty="0"/>
              <a:t> programs (OOP) and applications</a:t>
            </a:r>
          </a:p>
        </p:txBody>
      </p:sp>
      <p:sp>
        <p:nvSpPr>
          <p:cNvPr id="64515" name="Slide Number Placeholder 1"/>
          <p:cNvSpPr>
            <a:spLocks noGrp="1"/>
          </p:cNvSpPr>
          <p:nvPr>
            <p:ph type="sldNum" sz="quarter" idx="11"/>
          </p:nvPr>
        </p:nvSpPr>
        <p:spPr>
          <a:noFill/>
        </p:spPr>
        <p:txBody>
          <a:bodyPr/>
          <a:lstStyle/>
          <a:p>
            <a:r>
              <a:rPr lang="en-US" dirty="0">
                <a:cs typeface="Arial" charset="0"/>
              </a:rPr>
              <a:t>4-</a:t>
            </a:r>
            <a:fld id="{3CD168B2-8270-4138-9499-4A610F10853F}" type="slidenum">
              <a:rPr lang="en-US">
                <a:cs typeface="Arial" charset="0"/>
              </a:rPr>
              <a:pPr/>
              <a:t>25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89510"/>
            <a:ext cx="7385990" cy="282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09" name="Rectangle 2"/>
          <p:cNvSpPr>
            <a:spLocks noGrp="1" noChangeArrowheads="1"/>
          </p:cNvSpPr>
          <p:nvPr>
            <p:ph type="title"/>
          </p:nvPr>
        </p:nvSpPr>
        <p:spPr/>
        <p:txBody>
          <a:bodyPr/>
          <a:lstStyle/>
          <a:p>
            <a:r>
              <a:rPr lang="en-US" sz="4000" dirty="0"/>
              <a:t>Crow’s Foot Example:</a:t>
            </a:r>
            <a:br>
              <a:rPr lang="en-US" sz="4000" dirty="0"/>
            </a:br>
            <a:r>
              <a:rPr lang="en-US" sz="4000" dirty="0"/>
              <a:t>One-to-Many Relationship</a:t>
            </a:r>
          </a:p>
        </p:txBody>
      </p:sp>
      <p:sp>
        <p:nvSpPr>
          <p:cNvPr id="68611" name="Slide Number Placeholder 1"/>
          <p:cNvSpPr>
            <a:spLocks noGrp="1"/>
          </p:cNvSpPr>
          <p:nvPr>
            <p:ph type="sldNum" sz="quarter" idx="11"/>
          </p:nvPr>
        </p:nvSpPr>
        <p:spPr>
          <a:noFill/>
        </p:spPr>
        <p:txBody>
          <a:bodyPr/>
          <a:lstStyle/>
          <a:p>
            <a:r>
              <a:rPr lang="en-US" dirty="0">
                <a:cs typeface="Arial" charset="0"/>
              </a:rPr>
              <a:t>4-</a:t>
            </a:r>
            <a:fld id="{95C942B4-0B7B-4B09-9EF8-44D6E861860E}" type="slidenum">
              <a:rPr lang="en-US">
                <a:cs typeface="Arial" charset="0"/>
              </a:rPr>
              <a:pPr/>
              <a:t>26</a:t>
            </a:fld>
            <a:endParaRPr lang="en-US" dirty="0">
              <a:cs typeface="Arial" charset="0"/>
            </a:endParaRPr>
          </a:p>
        </p:txBody>
      </p:sp>
      <p:sp>
        <p:nvSpPr>
          <p:cNvPr id="7" name="Rectangle 6"/>
          <p:cNvSpPr/>
          <p:nvPr/>
        </p:nvSpPr>
        <p:spPr>
          <a:xfrm>
            <a:off x="2743200" y="5802868"/>
            <a:ext cx="5562600" cy="369332"/>
          </a:xfrm>
          <a:prstGeom prst="rect">
            <a:avLst/>
          </a:prstGeom>
        </p:spPr>
        <p:txBody>
          <a:bodyPr wrap="square">
            <a:spAutoFit/>
          </a:bodyPr>
          <a:lstStyle/>
          <a:p>
            <a:r>
              <a:rPr lang="en-US" dirty="0"/>
              <a:t>Figure 4-7:  Two Versions of a 1:N Relationship</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47800" y="1600200"/>
            <a:ext cx="4741991" cy="3151887"/>
          </a:xfrm>
          <a:prstGeom prst="rect">
            <a:avLst/>
          </a:prstGeom>
        </p:spPr>
      </p:pic>
      <p:sp>
        <p:nvSpPr>
          <p:cNvPr id="66562" name="Rectangle 2"/>
          <p:cNvSpPr>
            <a:spLocks noGrp="1" noChangeArrowheads="1"/>
          </p:cNvSpPr>
          <p:nvPr>
            <p:ph type="title"/>
          </p:nvPr>
        </p:nvSpPr>
        <p:spPr/>
        <p:txBody>
          <a:bodyPr/>
          <a:lstStyle/>
          <a:p>
            <a:r>
              <a:rPr lang="en-US" dirty="0"/>
              <a:t>Crow’s Foot Symbols</a:t>
            </a:r>
          </a:p>
        </p:txBody>
      </p:sp>
      <p:sp>
        <p:nvSpPr>
          <p:cNvPr id="66563" name="Slide Number Placeholder 1"/>
          <p:cNvSpPr>
            <a:spLocks noGrp="1"/>
          </p:cNvSpPr>
          <p:nvPr>
            <p:ph type="sldNum" sz="quarter" idx="11"/>
          </p:nvPr>
        </p:nvSpPr>
        <p:spPr>
          <a:noFill/>
        </p:spPr>
        <p:txBody>
          <a:bodyPr/>
          <a:lstStyle/>
          <a:p>
            <a:r>
              <a:rPr lang="en-US" dirty="0">
                <a:cs typeface="Arial" charset="0"/>
              </a:rPr>
              <a:t>4-</a:t>
            </a:r>
            <a:fld id="{2B001CE4-146E-455E-9ADD-898F009B8D3C}" type="slidenum">
              <a:rPr lang="en-US">
                <a:cs typeface="Arial" charset="0"/>
              </a:rPr>
              <a:pPr/>
              <a:t>27</a:t>
            </a:fld>
            <a:endParaRPr lang="en-US" dirty="0">
              <a:cs typeface="Arial" charset="0"/>
            </a:endParaRPr>
          </a:p>
        </p:txBody>
      </p:sp>
      <p:sp>
        <p:nvSpPr>
          <p:cNvPr id="6" name="Rectangle 5"/>
          <p:cNvSpPr/>
          <p:nvPr/>
        </p:nvSpPr>
        <p:spPr>
          <a:xfrm>
            <a:off x="3124200" y="5955268"/>
            <a:ext cx="3578865" cy="369332"/>
          </a:xfrm>
          <a:prstGeom prst="rect">
            <a:avLst/>
          </a:prstGeom>
        </p:spPr>
        <p:txBody>
          <a:bodyPr wrap="none">
            <a:spAutoFit/>
          </a:bodyPr>
          <a:lstStyle/>
          <a:p>
            <a:r>
              <a:rPr lang="en-US" dirty="0"/>
              <a:t>Figure 4-8:  Crow’s Foot Notation</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3188" y="4816619"/>
            <a:ext cx="3183612" cy="1203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788" y="1784915"/>
            <a:ext cx="7374612" cy="278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8" name="Rectangle 2"/>
          <p:cNvSpPr>
            <a:spLocks noGrp="1" noChangeArrowheads="1"/>
          </p:cNvSpPr>
          <p:nvPr>
            <p:ph type="title"/>
          </p:nvPr>
        </p:nvSpPr>
        <p:spPr/>
        <p:txBody>
          <a:bodyPr/>
          <a:lstStyle/>
          <a:p>
            <a:r>
              <a:rPr lang="en-US" sz="4000" dirty="0"/>
              <a:t>Crow’s Foot Example:</a:t>
            </a:r>
            <a:br>
              <a:rPr lang="en-US" sz="4000" dirty="0"/>
            </a:br>
            <a:r>
              <a:rPr lang="en-US" sz="4000" dirty="0"/>
              <a:t>Many-to-Many Relationship</a:t>
            </a:r>
          </a:p>
        </p:txBody>
      </p:sp>
      <p:sp>
        <p:nvSpPr>
          <p:cNvPr id="70659" name="Slide Number Placeholder 1"/>
          <p:cNvSpPr>
            <a:spLocks noGrp="1"/>
          </p:cNvSpPr>
          <p:nvPr>
            <p:ph type="sldNum" sz="quarter" idx="11"/>
          </p:nvPr>
        </p:nvSpPr>
        <p:spPr>
          <a:noFill/>
        </p:spPr>
        <p:txBody>
          <a:bodyPr/>
          <a:lstStyle/>
          <a:p>
            <a:r>
              <a:rPr lang="en-US" dirty="0">
                <a:cs typeface="Arial" charset="0"/>
              </a:rPr>
              <a:t>4-</a:t>
            </a:r>
            <a:fld id="{4A23DF07-E270-4F17-B952-A87DFEB890D7}" type="slidenum">
              <a:rPr lang="en-US">
                <a:cs typeface="Arial" charset="0"/>
              </a:rPr>
              <a:pPr/>
              <a:t>28</a:t>
            </a:fld>
            <a:endParaRPr lang="en-US" dirty="0">
              <a:cs typeface="Arial" charset="0"/>
            </a:endParaRPr>
          </a:p>
        </p:txBody>
      </p:sp>
      <p:sp>
        <p:nvSpPr>
          <p:cNvPr id="6" name="Rectangle 5"/>
          <p:cNvSpPr/>
          <p:nvPr/>
        </p:nvSpPr>
        <p:spPr>
          <a:xfrm>
            <a:off x="2362200" y="5726668"/>
            <a:ext cx="5791200" cy="369332"/>
          </a:xfrm>
          <a:prstGeom prst="rect">
            <a:avLst/>
          </a:prstGeom>
        </p:spPr>
        <p:txBody>
          <a:bodyPr wrap="square">
            <a:spAutoFit/>
          </a:bodyPr>
          <a:lstStyle/>
          <a:p>
            <a:r>
              <a:rPr lang="en-US" dirty="0"/>
              <a:t>Figure 4-9:  Two Versions of an N:M Relationship</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r>
              <a:rPr lang="en-US" dirty="0"/>
              <a:t>Weak Entity</a:t>
            </a:r>
          </a:p>
        </p:txBody>
      </p:sp>
      <p:sp>
        <p:nvSpPr>
          <p:cNvPr id="72706" name="Rectangle 3"/>
          <p:cNvSpPr>
            <a:spLocks noGrp="1" noChangeArrowheads="1"/>
          </p:cNvSpPr>
          <p:nvPr>
            <p:ph idx="1"/>
          </p:nvPr>
        </p:nvSpPr>
        <p:spPr/>
        <p:txBody>
          <a:bodyPr/>
          <a:lstStyle/>
          <a:p>
            <a:r>
              <a:rPr lang="en-US" sz="2800" dirty="0"/>
              <a:t>A </a:t>
            </a:r>
            <a:r>
              <a:rPr lang="en-US" sz="2800" b="1" dirty="0"/>
              <a:t>weak entity</a:t>
            </a:r>
            <a:r>
              <a:rPr lang="en-US" sz="2800" dirty="0"/>
              <a:t> is an entity that can</a:t>
            </a:r>
            <a:r>
              <a:rPr lang="en-US" sz="2800" dirty="0">
                <a:solidFill>
                  <a:srgbClr val="FF0000"/>
                </a:solidFill>
              </a:rPr>
              <a:t>not </a:t>
            </a:r>
            <a:r>
              <a:rPr lang="en-US" sz="2800" dirty="0">
                <a:solidFill>
                  <a:srgbClr val="E0AA62"/>
                </a:solidFill>
              </a:rPr>
              <a:t>exist</a:t>
            </a:r>
            <a:r>
              <a:rPr lang="en-US" sz="2800" dirty="0"/>
              <a:t> in the database </a:t>
            </a:r>
            <a:r>
              <a:rPr lang="en-US" sz="2800" dirty="0">
                <a:solidFill>
                  <a:srgbClr val="C00000"/>
                </a:solidFill>
              </a:rPr>
              <a:t>without</a:t>
            </a:r>
            <a:r>
              <a:rPr lang="en-US" sz="2800" dirty="0"/>
              <a:t> the existence of </a:t>
            </a:r>
            <a:r>
              <a:rPr lang="en-US" sz="2800" dirty="0">
                <a:solidFill>
                  <a:srgbClr val="FF0000"/>
                </a:solidFill>
              </a:rPr>
              <a:t>another</a:t>
            </a:r>
            <a:r>
              <a:rPr lang="en-US" sz="2800" dirty="0"/>
              <a:t> entity.</a:t>
            </a:r>
          </a:p>
          <a:p>
            <a:r>
              <a:rPr lang="en-US" sz="2800" dirty="0"/>
              <a:t>Any entity that is not a weak entity is called a </a:t>
            </a:r>
            <a:r>
              <a:rPr lang="en-US" sz="2800" b="1" dirty="0">
                <a:solidFill>
                  <a:srgbClr val="00B050"/>
                </a:solidFill>
              </a:rPr>
              <a:t>strong</a:t>
            </a:r>
            <a:r>
              <a:rPr lang="en-US" sz="2800" b="1" dirty="0"/>
              <a:t> entity</a:t>
            </a:r>
            <a:r>
              <a:rPr lang="en-US" sz="2800" dirty="0"/>
              <a:t>.</a:t>
            </a:r>
          </a:p>
        </p:txBody>
      </p:sp>
      <p:sp>
        <p:nvSpPr>
          <p:cNvPr id="72707" name="Slide Number Placeholder 1"/>
          <p:cNvSpPr>
            <a:spLocks noGrp="1"/>
          </p:cNvSpPr>
          <p:nvPr>
            <p:ph type="sldNum" sz="quarter" idx="11"/>
          </p:nvPr>
        </p:nvSpPr>
        <p:spPr>
          <a:noFill/>
        </p:spPr>
        <p:txBody>
          <a:bodyPr/>
          <a:lstStyle/>
          <a:p>
            <a:r>
              <a:rPr lang="en-US" dirty="0">
                <a:cs typeface="Arial" charset="0"/>
              </a:rPr>
              <a:t>4-</a:t>
            </a:r>
            <a:fld id="{1CBE1EF2-B3F4-48CC-A755-26EFCEDB8701}" type="slidenum">
              <a:rPr lang="en-US">
                <a:cs typeface="Arial" charset="0"/>
              </a:rPr>
              <a:pPr/>
              <a:t>29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4000" dirty="0"/>
              <a:t>Chapter Objectives</a:t>
            </a:r>
            <a:br>
              <a:rPr lang="en-US" sz="4000" dirty="0"/>
            </a:br>
            <a:r>
              <a:rPr lang="en-US" sz="3200" dirty="0"/>
              <a:t>(Cont’d)</a:t>
            </a:r>
          </a:p>
        </p:txBody>
      </p:sp>
      <p:sp>
        <p:nvSpPr>
          <p:cNvPr id="21506" name="Rectangle 3"/>
          <p:cNvSpPr>
            <a:spLocks noGrp="1" noChangeArrowheads="1"/>
          </p:cNvSpPr>
          <p:nvPr>
            <p:ph idx="1"/>
          </p:nvPr>
        </p:nvSpPr>
        <p:spPr/>
        <p:txBody>
          <a:bodyPr/>
          <a:lstStyle/>
          <a:p>
            <a:pPr>
              <a:lnSpc>
                <a:spcPct val="90000"/>
              </a:lnSpc>
            </a:pPr>
            <a:r>
              <a:rPr lang="en-US" sz="2400" dirty="0"/>
              <a:t>Understand two types of </a:t>
            </a:r>
            <a:r>
              <a:rPr lang="en-US" sz="2400" dirty="0">
                <a:solidFill>
                  <a:srgbClr val="FF0000"/>
                </a:solidFill>
              </a:rPr>
              <a:t>weak</a:t>
            </a:r>
            <a:r>
              <a:rPr lang="en-US" sz="2400" dirty="0"/>
              <a:t> </a:t>
            </a:r>
            <a:r>
              <a:rPr lang="en-US" sz="2400" dirty="0">
                <a:solidFill>
                  <a:srgbClr val="2117E7"/>
                </a:solidFill>
              </a:rPr>
              <a:t>entities</a:t>
            </a:r>
            <a:r>
              <a:rPr lang="en-US" sz="2400" dirty="0"/>
              <a:t> and know how to use them </a:t>
            </a:r>
          </a:p>
          <a:p>
            <a:pPr>
              <a:lnSpc>
                <a:spcPct val="90000"/>
              </a:lnSpc>
            </a:pPr>
            <a:r>
              <a:rPr lang="en-US" sz="2400" dirty="0"/>
              <a:t>Understand </a:t>
            </a:r>
            <a:r>
              <a:rPr lang="en-US" sz="2400" dirty="0">
                <a:solidFill>
                  <a:srgbClr val="FF0000"/>
                </a:solidFill>
              </a:rPr>
              <a:t>non</a:t>
            </a:r>
            <a:r>
              <a:rPr lang="en-US" sz="2400" dirty="0"/>
              <a:t>identifying and </a:t>
            </a:r>
            <a:r>
              <a:rPr lang="en-US" sz="2400" dirty="0">
                <a:solidFill>
                  <a:srgbClr val="FF0000"/>
                </a:solidFill>
              </a:rPr>
              <a:t>identifying</a:t>
            </a:r>
            <a:r>
              <a:rPr lang="en-US" sz="2400" dirty="0"/>
              <a:t> </a:t>
            </a:r>
            <a:r>
              <a:rPr lang="en-US" sz="2400" dirty="0">
                <a:solidFill>
                  <a:srgbClr val="2117E7"/>
                </a:solidFill>
              </a:rPr>
              <a:t>relationships</a:t>
            </a:r>
            <a:r>
              <a:rPr lang="en-US" sz="2400" dirty="0"/>
              <a:t> and know how to use them</a:t>
            </a:r>
          </a:p>
          <a:p>
            <a:pPr>
              <a:lnSpc>
                <a:spcPct val="90000"/>
              </a:lnSpc>
            </a:pPr>
            <a:r>
              <a:rPr lang="en-US" sz="2400" dirty="0"/>
              <a:t>Know how to represent </a:t>
            </a:r>
            <a:r>
              <a:rPr lang="en-US" sz="2400" dirty="0">
                <a:solidFill>
                  <a:srgbClr val="FF0000"/>
                </a:solidFill>
              </a:rPr>
              <a:t>subtype</a:t>
            </a:r>
            <a:r>
              <a:rPr lang="en-US" sz="2400" dirty="0"/>
              <a:t> </a:t>
            </a:r>
            <a:r>
              <a:rPr lang="en-US" sz="2400" dirty="0">
                <a:solidFill>
                  <a:srgbClr val="2117E7"/>
                </a:solidFill>
              </a:rPr>
              <a:t>entities</a:t>
            </a:r>
            <a:r>
              <a:rPr lang="en-US" sz="2400" dirty="0"/>
              <a:t> with the E-R model</a:t>
            </a:r>
          </a:p>
          <a:p>
            <a:pPr>
              <a:lnSpc>
                <a:spcPct val="90000"/>
              </a:lnSpc>
            </a:pPr>
            <a:r>
              <a:rPr lang="en-US" sz="2400" dirty="0"/>
              <a:t>Know how to represent </a:t>
            </a:r>
            <a:r>
              <a:rPr lang="en-US" sz="2400" dirty="0">
                <a:solidFill>
                  <a:srgbClr val="FF0000"/>
                </a:solidFill>
              </a:rPr>
              <a:t>recursive </a:t>
            </a:r>
            <a:r>
              <a:rPr lang="en-US" sz="2400" dirty="0">
                <a:solidFill>
                  <a:srgbClr val="2117E7"/>
                </a:solidFill>
              </a:rPr>
              <a:t>relationships</a:t>
            </a:r>
            <a:r>
              <a:rPr lang="en-US" sz="2400" dirty="0"/>
              <a:t> with the E-R model</a:t>
            </a:r>
          </a:p>
          <a:p>
            <a:pPr>
              <a:lnSpc>
                <a:spcPct val="90000"/>
              </a:lnSpc>
            </a:pPr>
            <a:r>
              <a:rPr lang="en-US" sz="2400" dirty="0"/>
              <a:t>Learn how to </a:t>
            </a:r>
            <a:r>
              <a:rPr lang="en-US" sz="2400" dirty="0">
                <a:solidFill>
                  <a:srgbClr val="FF0000"/>
                </a:solidFill>
              </a:rPr>
              <a:t>create</a:t>
            </a:r>
            <a:r>
              <a:rPr lang="en-US" sz="2400" dirty="0"/>
              <a:t> an E-R </a:t>
            </a:r>
            <a:r>
              <a:rPr lang="en-US" sz="2400" dirty="0">
                <a:solidFill>
                  <a:srgbClr val="2117E7"/>
                </a:solidFill>
              </a:rPr>
              <a:t>diagram</a:t>
            </a:r>
            <a:r>
              <a:rPr lang="en-US" sz="2400" dirty="0"/>
              <a:t> from source </a:t>
            </a:r>
            <a:r>
              <a:rPr lang="en-US" sz="2400" dirty="0">
                <a:solidFill>
                  <a:srgbClr val="00B050"/>
                </a:solidFill>
              </a:rPr>
              <a:t>documents</a:t>
            </a:r>
          </a:p>
          <a:p>
            <a:pPr>
              <a:lnSpc>
                <a:spcPct val="90000"/>
              </a:lnSpc>
              <a:buFontTx/>
              <a:buNone/>
            </a:pPr>
            <a:endParaRPr lang="en-US" dirty="0"/>
          </a:p>
        </p:txBody>
      </p:sp>
      <p:sp>
        <p:nvSpPr>
          <p:cNvPr id="21507" name="Slide Number Placeholder 1"/>
          <p:cNvSpPr>
            <a:spLocks noGrp="1"/>
          </p:cNvSpPr>
          <p:nvPr>
            <p:ph type="sldNum" sz="quarter" idx="11"/>
          </p:nvPr>
        </p:nvSpPr>
        <p:spPr>
          <a:noFill/>
        </p:spPr>
        <p:txBody>
          <a:bodyPr/>
          <a:lstStyle/>
          <a:p>
            <a:r>
              <a:rPr lang="en-US" dirty="0">
                <a:cs typeface="Arial" charset="0"/>
              </a:rPr>
              <a:t>4-</a:t>
            </a:r>
            <a:fld id="{229F0A15-0A86-4EF2-85F3-55A055754D79}" type="slidenum">
              <a:rPr lang="en-US">
                <a:cs typeface="Arial" charset="0"/>
              </a:rPr>
              <a:pPr/>
              <a:t>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dirty="0"/>
              <a:t>ID-Dependent Weak Entities</a:t>
            </a:r>
          </a:p>
        </p:txBody>
      </p:sp>
      <p:sp>
        <p:nvSpPr>
          <p:cNvPr id="74754" name="Rectangle 3"/>
          <p:cNvSpPr>
            <a:spLocks noGrp="1" noChangeArrowheads="1"/>
          </p:cNvSpPr>
          <p:nvPr>
            <p:ph idx="1"/>
          </p:nvPr>
        </p:nvSpPr>
        <p:spPr/>
        <p:txBody>
          <a:bodyPr/>
          <a:lstStyle/>
          <a:p>
            <a:r>
              <a:rPr lang="en-US" dirty="0"/>
              <a:t>An ID-Dependent weak entity is a weak entity that cannot exist without its </a:t>
            </a:r>
            <a:r>
              <a:rPr lang="en-US" dirty="0">
                <a:solidFill>
                  <a:srgbClr val="FF0000"/>
                </a:solidFill>
              </a:rPr>
              <a:t>parent</a:t>
            </a:r>
            <a:r>
              <a:rPr lang="en-US" dirty="0"/>
              <a:t> entity.</a:t>
            </a:r>
          </a:p>
          <a:p>
            <a:r>
              <a:rPr lang="en-US" dirty="0"/>
              <a:t>An ID-dependent weak entity has a </a:t>
            </a:r>
            <a:r>
              <a:rPr lang="en-US" dirty="0">
                <a:solidFill>
                  <a:srgbClr val="FF0000"/>
                </a:solidFill>
              </a:rPr>
              <a:t>composite</a:t>
            </a:r>
            <a:r>
              <a:rPr lang="en-US" dirty="0"/>
              <a:t> </a:t>
            </a:r>
            <a:r>
              <a:rPr lang="en-US" dirty="0">
                <a:solidFill>
                  <a:srgbClr val="00B050"/>
                </a:solidFill>
              </a:rPr>
              <a:t>identifier</a:t>
            </a:r>
            <a:r>
              <a:rPr lang="en-US" dirty="0"/>
              <a:t>.</a:t>
            </a:r>
          </a:p>
          <a:p>
            <a:pPr lvl="1"/>
            <a:r>
              <a:rPr lang="en-US" dirty="0"/>
              <a:t>The first </a:t>
            </a:r>
            <a:r>
              <a:rPr lang="en-US" dirty="0">
                <a:solidFill>
                  <a:srgbClr val="00B0F0"/>
                </a:solidFill>
              </a:rPr>
              <a:t>part</a:t>
            </a:r>
            <a:r>
              <a:rPr lang="en-US" dirty="0"/>
              <a:t> of the </a:t>
            </a:r>
            <a:r>
              <a:rPr lang="en-US" dirty="0">
                <a:solidFill>
                  <a:srgbClr val="00B050"/>
                </a:solidFill>
              </a:rPr>
              <a:t>identifier</a:t>
            </a:r>
            <a:r>
              <a:rPr lang="en-US" dirty="0"/>
              <a:t> is the </a:t>
            </a:r>
            <a:r>
              <a:rPr lang="en-US" dirty="0">
                <a:solidFill>
                  <a:srgbClr val="7030A0"/>
                </a:solidFill>
              </a:rPr>
              <a:t>identifier</a:t>
            </a:r>
            <a:r>
              <a:rPr lang="en-US" dirty="0"/>
              <a:t> for the </a:t>
            </a:r>
            <a:r>
              <a:rPr lang="en-US" dirty="0">
                <a:solidFill>
                  <a:srgbClr val="FF0000"/>
                </a:solidFill>
              </a:rPr>
              <a:t>strong</a:t>
            </a:r>
            <a:r>
              <a:rPr lang="en-US" dirty="0"/>
              <a:t> entity.</a:t>
            </a:r>
          </a:p>
          <a:p>
            <a:pPr lvl="1"/>
            <a:r>
              <a:rPr lang="en-US" dirty="0"/>
              <a:t>The second </a:t>
            </a:r>
            <a:r>
              <a:rPr lang="en-US" dirty="0">
                <a:solidFill>
                  <a:srgbClr val="00B0F0"/>
                </a:solidFill>
              </a:rPr>
              <a:t>part</a:t>
            </a:r>
            <a:r>
              <a:rPr lang="en-US" dirty="0"/>
              <a:t> of the </a:t>
            </a:r>
            <a:r>
              <a:rPr lang="en-US" dirty="0">
                <a:solidFill>
                  <a:srgbClr val="00B050"/>
                </a:solidFill>
              </a:rPr>
              <a:t>identifier</a:t>
            </a:r>
            <a:r>
              <a:rPr lang="en-US" dirty="0"/>
              <a:t> is the </a:t>
            </a:r>
            <a:r>
              <a:rPr lang="en-US" dirty="0">
                <a:solidFill>
                  <a:srgbClr val="7030A0"/>
                </a:solidFill>
              </a:rPr>
              <a:t>identifier</a:t>
            </a:r>
            <a:r>
              <a:rPr lang="en-US" dirty="0"/>
              <a:t> for the weak entity </a:t>
            </a:r>
            <a:r>
              <a:rPr lang="en-US" dirty="0">
                <a:solidFill>
                  <a:srgbClr val="FF0000"/>
                </a:solidFill>
              </a:rPr>
              <a:t>itself</a:t>
            </a:r>
            <a:r>
              <a:rPr lang="en-US" dirty="0"/>
              <a:t>.</a:t>
            </a:r>
          </a:p>
          <a:p>
            <a:endParaRPr lang="en-US" dirty="0"/>
          </a:p>
        </p:txBody>
      </p:sp>
      <p:sp>
        <p:nvSpPr>
          <p:cNvPr id="74755" name="Slide Number Placeholder 1"/>
          <p:cNvSpPr>
            <a:spLocks noGrp="1"/>
          </p:cNvSpPr>
          <p:nvPr>
            <p:ph type="sldNum" sz="quarter" idx="11"/>
          </p:nvPr>
        </p:nvSpPr>
        <p:spPr>
          <a:noFill/>
        </p:spPr>
        <p:txBody>
          <a:bodyPr/>
          <a:lstStyle/>
          <a:p>
            <a:r>
              <a:rPr lang="en-US" dirty="0">
                <a:cs typeface="Arial" charset="0"/>
              </a:rPr>
              <a:t>4-</a:t>
            </a:r>
            <a:fld id="{2632D8CF-B223-4811-A26B-B860E7B80F6B}" type="slidenum">
              <a:rPr lang="en-US">
                <a:cs typeface="Arial" charset="0"/>
              </a:rPr>
              <a:pPr/>
              <a:t>30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10428"/>
            <a:ext cx="5268623" cy="424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2" name="Rectangle 2"/>
          <p:cNvSpPr>
            <a:spLocks noGrp="1" noChangeArrowheads="1"/>
          </p:cNvSpPr>
          <p:nvPr>
            <p:ph type="title"/>
          </p:nvPr>
        </p:nvSpPr>
        <p:spPr/>
        <p:txBody>
          <a:bodyPr/>
          <a:lstStyle/>
          <a:p>
            <a:r>
              <a:rPr lang="en-US" sz="3600" dirty="0"/>
              <a:t>ID-Dependent Weak Entity Examples</a:t>
            </a:r>
          </a:p>
        </p:txBody>
      </p:sp>
      <p:sp>
        <p:nvSpPr>
          <p:cNvPr id="76803" name="Slide Number Placeholder 1"/>
          <p:cNvSpPr>
            <a:spLocks noGrp="1"/>
          </p:cNvSpPr>
          <p:nvPr>
            <p:ph type="sldNum" sz="quarter" idx="11"/>
          </p:nvPr>
        </p:nvSpPr>
        <p:spPr>
          <a:noFill/>
        </p:spPr>
        <p:txBody>
          <a:bodyPr/>
          <a:lstStyle/>
          <a:p>
            <a:r>
              <a:rPr lang="en-US" dirty="0">
                <a:cs typeface="Arial" charset="0"/>
              </a:rPr>
              <a:t>4-</a:t>
            </a:r>
            <a:fld id="{67D31575-55EA-4551-AAF1-26BAB7030DF3}" type="slidenum">
              <a:rPr lang="en-US">
                <a:cs typeface="Arial" charset="0"/>
              </a:rPr>
              <a:pPr/>
              <a:t>31</a:t>
            </a:fld>
            <a:endParaRPr lang="en-US" dirty="0">
              <a:cs typeface="Arial" charset="0"/>
            </a:endParaRPr>
          </a:p>
        </p:txBody>
      </p:sp>
      <p:sp>
        <p:nvSpPr>
          <p:cNvPr id="6" name="Rectangle 5"/>
          <p:cNvSpPr/>
          <p:nvPr/>
        </p:nvSpPr>
        <p:spPr>
          <a:xfrm>
            <a:off x="2667000" y="6019800"/>
            <a:ext cx="4775666" cy="369332"/>
          </a:xfrm>
          <a:prstGeom prst="rect">
            <a:avLst/>
          </a:prstGeom>
        </p:spPr>
        <p:txBody>
          <a:bodyPr wrap="none">
            <a:spAutoFit/>
          </a:bodyPr>
          <a:lstStyle/>
          <a:p>
            <a:r>
              <a:rPr lang="en-US" dirty="0"/>
              <a:t>Figure 4-10:  Example ID-Dependent Entities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7" name="타원 6"/>
          <p:cNvSpPr/>
          <p:nvPr/>
        </p:nvSpPr>
        <p:spPr>
          <a:xfrm>
            <a:off x="2362200" y="1752600"/>
            <a:ext cx="1066800" cy="214435"/>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8" name="타원 7"/>
          <p:cNvSpPr/>
          <p:nvPr/>
        </p:nvSpPr>
        <p:spPr>
          <a:xfrm>
            <a:off x="2362200" y="4191000"/>
            <a:ext cx="1066800" cy="214435"/>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r>
              <a:rPr lang="en-US" dirty="0"/>
              <a:t>Weak Entity Relationships</a:t>
            </a:r>
          </a:p>
        </p:txBody>
      </p:sp>
      <p:sp>
        <p:nvSpPr>
          <p:cNvPr id="78850" name="Rectangle 3"/>
          <p:cNvSpPr>
            <a:spLocks noGrp="1" noChangeArrowheads="1"/>
          </p:cNvSpPr>
          <p:nvPr>
            <p:ph idx="1"/>
          </p:nvPr>
        </p:nvSpPr>
        <p:spPr/>
        <p:txBody>
          <a:bodyPr/>
          <a:lstStyle/>
          <a:p>
            <a:pPr>
              <a:lnSpc>
                <a:spcPct val="90000"/>
              </a:lnSpc>
            </a:pPr>
            <a:r>
              <a:rPr lang="en-US" sz="2400" dirty="0"/>
              <a:t>The relationship between a strong and weak entity </a:t>
            </a:r>
          </a:p>
          <a:p>
            <a:pPr lvl="1">
              <a:lnSpc>
                <a:spcPct val="90000"/>
              </a:lnSpc>
            </a:pPr>
            <a:r>
              <a:rPr lang="en-US" sz="2000" dirty="0"/>
              <a:t>is </a:t>
            </a:r>
            <a:r>
              <a:rPr lang="en-US" sz="2000" dirty="0">
                <a:solidFill>
                  <a:srgbClr val="00B0F0"/>
                </a:solidFill>
              </a:rPr>
              <a:t>termed</a:t>
            </a:r>
            <a:r>
              <a:rPr lang="en-US" sz="2000" dirty="0"/>
              <a:t> an </a:t>
            </a:r>
            <a:r>
              <a:rPr lang="en-US" sz="2000" b="1" dirty="0">
                <a:solidFill>
                  <a:srgbClr val="FF0000"/>
                </a:solidFill>
              </a:rPr>
              <a:t>identifying</a:t>
            </a:r>
            <a:r>
              <a:rPr lang="en-US" sz="2000" b="1" dirty="0"/>
              <a:t> relationship</a:t>
            </a:r>
            <a:r>
              <a:rPr lang="en-US" sz="2000" dirty="0"/>
              <a:t> </a:t>
            </a:r>
            <a:r>
              <a:rPr lang="en-US" sz="2000" dirty="0">
                <a:solidFill>
                  <a:srgbClr val="00B0F0"/>
                </a:solidFill>
              </a:rPr>
              <a:t>if</a:t>
            </a:r>
            <a:r>
              <a:rPr lang="en-US" sz="2000" dirty="0"/>
              <a:t> the </a:t>
            </a:r>
            <a:r>
              <a:rPr lang="en-US" sz="2000" u="sng" dirty="0"/>
              <a:t>weak</a:t>
            </a:r>
            <a:r>
              <a:rPr lang="en-US" sz="2000" dirty="0"/>
              <a:t> entity is </a:t>
            </a:r>
            <a:r>
              <a:rPr lang="en-US" sz="2000" dirty="0">
                <a:solidFill>
                  <a:srgbClr val="FF0000"/>
                </a:solidFill>
              </a:rPr>
              <a:t>ID</a:t>
            </a:r>
            <a:r>
              <a:rPr lang="en-US" sz="2000" dirty="0"/>
              <a:t>-dependent.</a:t>
            </a:r>
          </a:p>
          <a:p>
            <a:pPr lvl="2">
              <a:lnSpc>
                <a:spcPct val="90000"/>
              </a:lnSpc>
            </a:pPr>
            <a:r>
              <a:rPr lang="en-US" sz="1800" dirty="0"/>
              <a:t>Represented by a </a:t>
            </a:r>
            <a:r>
              <a:rPr lang="en-US" sz="1800" i="1" dirty="0">
                <a:solidFill>
                  <a:srgbClr val="FF0000"/>
                </a:solidFill>
              </a:rPr>
              <a:t>solid</a:t>
            </a:r>
            <a:r>
              <a:rPr lang="en-US" sz="1800" i="1" dirty="0"/>
              <a:t> line</a:t>
            </a:r>
          </a:p>
          <a:p>
            <a:pPr lvl="1">
              <a:lnSpc>
                <a:spcPct val="90000"/>
              </a:lnSpc>
            </a:pPr>
            <a:r>
              <a:rPr lang="en-US" sz="2000" dirty="0"/>
              <a:t>is termed a </a:t>
            </a:r>
            <a:r>
              <a:rPr lang="en-US" sz="2000" b="1" dirty="0">
                <a:solidFill>
                  <a:srgbClr val="00B050"/>
                </a:solidFill>
              </a:rPr>
              <a:t>non</a:t>
            </a:r>
            <a:r>
              <a:rPr lang="en-US" sz="2000" b="1" dirty="0"/>
              <a:t>identifying relationship</a:t>
            </a:r>
            <a:r>
              <a:rPr lang="en-US" sz="2000" dirty="0"/>
              <a:t> </a:t>
            </a:r>
            <a:r>
              <a:rPr lang="en-US" sz="2000" dirty="0">
                <a:solidFill>
                  <a:srgbClr val="00B0F0"/>
                </a:solidFill>
              </a:rPr>
              <a:t>if</a:t>
            </a:r>
            <a:r>
              <a:rPr lang="en-US" sz="2000" dirty="0"/>
              <a:t> the </a:t>
            </a:r>
            <a:r>
              <a:rPr lang="en-US" sz="2000" u="sng" dirty="0"/>
              <a:t>weak</a:t>
            </a:r>
            <a:r>
              <a:rPr lang="en-US" sz="2000" dirty="0"/>
              <a:t> entity is </a:t>
            </a:r>
            <a:r>
              <a:rPr lang="en-US" sz="2000" dirty="0">
                <a:solidFill>
                  <a:srgbClr val="00B050"/>
                </a:solidFill>
              </a:rPr>
              <a:t>non</a:t>
            </a:r>
            <a:r>
              <a:rPr lang="en-US" sz="2000" dirty="0"/>
              <a:t>-</a:t>
            </a:r>
            <a:r>
              <a:rPr lang="en-US" sz="2000" dirty="0">
                <a:solidFill>
                  <a:srgbClr val="FF0000"/>
                </a:solidFill>
              </a:rPr>
              <a:t>ID</a:t>
            </a:r>
            <a:r>
              <a:rPr lang="en-US" sz="2000" dirty="0"/>
              <a:t>-dependent.</a:t>
            </a:r>
          </a:p>
          <a:p>
            <a:pPr lvl="2">
              <a:lnSpc>
                <a:spcPct val="90000"/>
              </a:lnSpc>
            </a:pPr>
            <a:r>
              <a:rPr lang="en-US" sz="1800" dirty="0"/>
              <a:t>Represented by a </a:t>
            </a:r>
            <a:r>
              <a:rPr lang="en-US" sz="1800" i="1" dirty="0">
                <a:solidFill>
                  <a:srgbClr val="00B050"/>
                </a:solidFill>
              </a:rPr>
              <a:t>dashed</a:t>
            </a:r>
            <a:r>
              <a:rPr lang="en-US" sz="1800" i="1" dirty="0"/>
              <a:t> line</a:t>
            </a:r>
          </a:p>
          <a:p>
            <a:pPr lvl="2">
              <a:lnSpc>
                <a:spcPct val="90000"/>
              </a:lnSpc>
            </a:pPr>
            <a:r>
              <a:rPr lang="en-US" sz="1800" dirty="0">
                <a:solidFill>
                  <a:srgbClr val="FF0000"/>
                </a:solidFill>
              </a:rPr>
              <a:t>Also</a:t>
            </a:r>
            <a:r>
              <a:rPr lang="en-US" sz="1800" dirty="0"/>
              <a:t> used between strong entities</a:t>
            </a:r>
          </a:p>
        </p:txBody>
      </p:sp>
      <p:sp>
        <p:nvSpPr>
          <p:cNvPr id="78851" name="Slide Number Placeholder 1"/>
          <p:cNvSpPr>
            <a:spLocks noGrp="1"/>
          </p:cNvSpPr>
          <p:nvPr>
            <p:ph type="sldNum" sz="quarter" idx="11"/>
          </p:nvPr>
        </p:nvSpPr>
        <p:spPr>
          <a:noFill/>
        </p:spPr>
        <p:txBody>
          <a:bodyPr/>
          <a:lstStyle/>
          <a:p>
            <a:r>
              <a:rPr lang="en-US" dirty="0">
                <a:cs typeface="Arial" charset="0"/>
              </a:rPr>
              <a:t>4-</a:t>
            </a:r>
            <a:fld id="{B50CC581-0449-48C0-B90F-6EC514FDD292}" type="slidenum">
              <a:rPr lang="en-US">
                <a:cs typeface="Arial" charset="0"/>
              </a:rPr>
              <a:pPr/>
              <a:t>32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237" y="3584702"/>
            <a:ext cx="2443163" cy="2846260"/>
          </a:xfrm>
          <a:prstGeom prst="rect">
            <a:avLst/>
          </a:prstGeom>
        </p:spPr>
      </p:pic>
      <p:pic>
        <p:nvPicPr>
          <p:cNvPr id="7" name="Picture 2" descr="C:\Users\배재학 (Jae-Hak J. Bae)\Desktop\캡처.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4705994"/>
            <a:ext cx="2209800" cy="1079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r>
              <a:rPr lang="en-US" sz="4000" dirty="0"/>
              <a:t>Weak Entity Identifier:</a:t>
            </a:r>
            <a:br>
              <a:rPr lang="en-US" sz="4000" dirty="0"/>
            </a:br>
            <a:r>
              <a:rPr lang="en-US" sz="4000" dirty="0"/>
              <a:t>Non-ID-dependent</a:t>
            </a:r>
          </a:p>
        </p:txBody>
      </p:sp>
      <p:sp>
        <p:nvSpPr>
          <p:cNvPr id="80898" name="Rectangle 3"/>
          <p:cNvSpPr>
            <a:spLocks noGrp="1" noChangeArrowheads="1"/>
          </p:cNvSpPr>
          <p:nvPr>
            <p:ph idx="1"/>
          </p:nvPr>
        </p:nvSpPr>
        <p:spPr/>
        <p:txBody>
          <a:bodyPr/>
          <a:lstStyle/>
          <a:p>
            <a:r>
              <a:rPr lang="en-US" dirty="0"/>
              <a:t>All ID-dependent entities are </a:t>
            </a:r>
            <a:r>
              <a:rPr lang="en-US" dirty="0">
                <a:solidFill>
                  <a:srgbClr val="92D050"/>
                </a:solidFill>
              </a:rPr>
              <a:t>weak</a:t>
            </a:r>
            <a:r>
              <a:rPr lang="en-US" dirty="0"/>
              <a:t> entities, </a:t>
            </a:r>
            <a:r>
              <a:rPr lang="en-US" dirty="0">
                <a:solidFill>
                  <a:srgbClr val="FF0000"/>
                </a:solidFill>
              </a:rPr>
              <a:t>but</a:t>
            </a:r>
            <a:r>
              <a:rPr lang="en-US" dirty="0"/>
              <a:t> </a:t>
            </a:r>
          </a:p>
          <a:p>
            <a:pPr lvl="1"/>
            <a:r>
              <a:rPr lang="en-US" dirty="0"/>
              <a:t>there are other entities that are </a:t>
            </a:r>
            <a:r>
              <a:rPr lang="en-US" dirty="0">
                <a:solidFill>
                  <a:srgbClr val="92D050"/>
                </a:solidFill>
              </a:rPr>
              <a:t>weak</a:t>
            </a:r>
            <a:r>
              <a:rPr lang="en-US" dirty="0"/>
              <a:t> but </a:t>
            </a:r>
            <a:r>
              <a:rPr lang="en-US" dirty="0">
                <a:solidFill>
                  <a:srgbClr val="FF0000"/>
                </a:solidFill>
              </a:rPr>
              <a:t>not</a:t>
            </a:r>
            <a:r>
              <a:rPr lang="en-US" dirty="0"/>
              <a:t> ID-dependent.</a:t>
            </a:r>
          </a:p>
          <a:p>
            <a:r>
              <a:rPr lang="en-US" dirty="0"/>
              <a:t>A </a:t>
            </a:r>
            <a:r>
              <a:rPr lang="en-US" dirty="0">
                <a:solidFill>
                  <a:srgbClr val="FF0000"/>
                </a:solidFill>
              </a:rPr>
              <a:t>non</a:t>
            </a:r>
            <a:r>
              <a:rPr lang="en-US" dirty="0"/>
              <a:t>-ID-dependent </a:t>
            </a:r>
            <a:r>
              <a:rPr lang="en-US" dirty="0">
                <a:solidFill>
                  <a:srgbClr val="92D050"/>
                </a:solidFill>
              </a:rPr>
              <a:t>weak</a:t>
            </a:r>
            <a:r>
              <a:rPr lang="en-US" dirty="0"/>
              <a:t> entity may have a single or composite identifier,</a:t>
            </a:r>
          </a:p>
          <a:p>
            <a:pPr lvl="1"/>
            <a:r>
              <a:rPr lang="en-US" dirty="0"/>
              <a:t>but the identifier of the parent entity will be a </a:t>
            </a:r>
            <a:r>
              <a:rPr lang="en-US" i="1" dirty="0">
                <a:solidFill>
                  <a:srgbClr val="FF0000"/>
                </a:solidFill>
              </a:rPr>
              <a:t>foreign</a:t>
            </a:r>
            <a:r>
              <a:rPr lang="en-US" i="1" dirty="0"/>
              <a:t> key.</a:t>
            </a:r>
          </a:p>
        </p:txBody>
      </p:sp>
      <p:sp>
        <p:nvSpPr>
          <p:cNvPr id="80899" name="Slide Number Placeholder 1"/>
          <p:cNvSpPr>
            <a:spLocks noGrp="1"/>
          </p:cNvSpPr>
          <p:nvPr>
            <p:ph type="sldNum" sz="quarter" idx="11"/>
          </p:nvPr>
        </p:nvSpPr>
        <p:spPr>
          <a:noFill/>
        </p:spPr>
        <p:txBody>
          <a:bodyPr/>
          <a:lstStyle/>
          <a:p>
            <a:r>
              <a:rPr lang="en-US" dirty="0">
                <a:cs typeface="Arial" charset="0"/>
              </a:rPr>
              <a:t>4-</a:t>
            </a:r>
            <a:fld id="{178034E7-3B63-4367-BE09-96D45A6C9FB7}" type="slidenum">
              <a:rPr lang="en-US">
                <a:cs typeface="Arial" charset="0"/>
              </a:rPr>
              <a:pPr/>
              <a:t>33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310" y="1676400"/>
            <a:ext cx="3402290" cy="425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6" name="Rectangle 2"/>
          <p:cNvSpPr>
            <a:spLocks noGrp="1" noChangeArrowheads="1"/>
          </p:cNvSpPr>
          <p:nvPr>
            <p:ph type="title"/>
          </p:nvPr>
        </p:nvSpPr>
        <p:spPr/>
        <p:txBody>
          <a:bodyPr/>
          <a:lstStyle/>
          <a:p>
            <a:r>
              <a:rPr lang="en-US" sz="3600" dirty="0"/>
              <a:t>Non-ID-Dependent Weak Entity Examples</a:t>
            </a:r>
          </a:p>
        </p:txBody>
      </p:sp>
      <p:sp>
        <p:nvSpPr>
          <p:cNvPr id="82947" name="Slide Number Placeholder 1"/>
          <p:cNvSpPr>
            <a:spLocks noGrp="1"/>
          </p:cNvSpPr>
          <p:nvPr>
            <p:ph type="sldNum" sz="quarter" idx="11"/>
          </p:nvPr>
        </p:nvSpPr>
        <p:spPr>
          <a:noFill/>
        </p:spPr>
        <p:txBody>
          <a:bodyPr/>
          <a:lstStyle/>
          <a:p>
            <a:r>
              <a:rPr lang="en-US" dirty="0">
                <a:cs typeface="Arial" charset="0"/>
              </a:rPr>
              <a:t>4-</a:t>
            </a:r>
            <a:fld id="{ACDF3559-F9A7-4564-AB81-0FC556B90575}" type="slidenum">
              <a:rPr lang="en-US">
                <a:cs typeface="Arial" charset="0"/>
              </a:rPr>
              <a:pPr/>
              <a:t>34</a:t>
            </a:fld>
            <a:endParaRPr lang="en-US" dirty="0">
              <a:cs typeface="Arial" charset="0"/>
            </a:endParaRPr>
          </a:p>
        </p:txBody>
      </p:sp>
      <p:sp>
        <p:nvSpPr>
          <p:cNvPr id="6" name="Rectangle 5"/>
          <p:cNvSpPr/>
          <p:nvPr/>
        </p:nvSpPr>
        <p:spPr>
          <a:xfrm>
            <a:off x="3048000" y="5955268"/>
            <a:ext cx="3843873" cy="369332"/>
          </a:xfrm>
          <a:prstGeom prst="rect">
            <a:avLst/>
          </a:prstGeom>
        </p:spPr>
        <p:txBody>
          <a:bodyPr wrap="none">
            <a:spAutoFit/>
          </a:bodyPr>
          <a:lstStyle/>
          <a:p>
            <a:r>
              <a:rPr lang="en-US" dirty="0"/>
              <a:t>Figure 4-11:  Weak Entity Examples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1026" name="Picture 2" descr="C:\Users\배재학 (Jae-Hak J. Bae)\Desktop\캡처.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6278" y="3022753"/>
            <a:ext cx="2209800" cy="1079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00200"/>
            <a:ext cx="5419320" cy="4265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4" name="Rectangle 2"/>
          <p:cNvSpPr>
            <a:spLocks noGrp="1" noChangeArrowheads="1"/>
          </p:cNvSpPr>
          <p:nvPr>
            <p:ph type="title"/>
          </p:nvPr>
        </p:nvSpPr>
        <p:spPr/>
        <p:txBody>
          <a:bodyPr/>
          <a:lstStyle/>
          <a:p>
            <a:r>
              <a:rPr lang="en-US" sz="3600" dirty="0"/>
              <a:t>Strong and Weak Entity Examples</a:t>
            </a:r>
          </a:p>
        </p:txBody>
      </p:sp>
      <p:sp>
        <p:nvSpPr>
          <p:cNvPr id="84995" name="Slide Number Placeholder 1"/>
          <p:cNvSpPr>
            <a:spLocks noGrp="1"/>
          </p:cNvSpPr>
          <p:nvPr>
            <p:ph type="sldNum" sz="quarter" idx="11"/>
          </p:nvPr>
        </p:nvSpPr>
        <p:spPr>
          <a:noFill/>
        </p:spPr>
        <p:txBody>
          <a:bodyPr/>
          <a:lstStyle/>
          <a:p>
            <a:r>
              <a:rPr lang="en-US" dirty="0">
                <a:cs typeface="Arial" charset="0"/>
              </a:rPr>
              <a:t>4-</a:t>
            </a:r>
            <a:fld id="{37E6B5FC-8F7B-4FF6-8C13-5809C461D938}" type="slidenum">
              <a:rPr lang="en-US">
                <a:cs typeface="Arial" charset="0"/>
              </a:rPr>
              <a:pPr/>
              <a:t>35</a:t>
            </a:fld>
            <a:endParaRPr lang="en-US" dirty="0">
              <a:cs typeface="Arial" charset="0"/>
            </a:endParaRPr>
          </a:p>
        </p:txBody>
      </p:sp>
      <p:sp>
        <p:nvSpPr>
          <p:cNvPr id="6" name="Rectangle 5"/>
          <p:cNvSpPr/>
          <p:nvPr/>
        </p:nvSpPr>
        <p:spPr>
          <a:xfrm>
            <a:off x="2514600" y="5955268"/>
            <a:ext cx="4953000" cy="369332"/>
          </a:xfrm>
          <a:prstGeom prst="rect">
            <a:avLst/>
          </a:prstGeom>
        </p:spPr>
        <p:txBody>
          <a:bodyPr wrap="square">
            <a:spAutoFit/>
          </a:bodyPr>
          <a:lstStyle/>
          <a:p>
            <a:r>
              <a:rPr lang="en-US" dirty="0"/>
              <a:t>Figure 4-12:  Examples of Required Entities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7" name="타원 6"/>
          <p:cNvSpPr/>
          <p:nvPr/>
        </p:nvSpPr>
        <p:spPr>
          <a:xfrm>
            <a:off x="3276600" y="5334000"/>
            <a:ext cx="533400" cy="221218"/>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8" name="타원 7"/>
          <p:cNvSpPr/>
          <p:nvPr/>
        </p:nvSpPr>
        <p:spPr>
          <a:xfrm>
            <a:off x="3674728" y="3962400"/>
            <a:ext cx="211472" cy="221218"/>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9" name="타원 8"/>
          <p:cNvSpPr/>
          <p:nvPr/>
        </p:nvSpPr>
        <p:spPr>
          <a:xfrm>
            <a:off x="5503528" y="4038600"/>
            <a:ext cx="234542" cy="221218"/>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타원 9"/>
          <p:cNvSpPr/>
          <p:nvPr/>
        </p:nvSpPr>
        <p:spPr>
          <a:xfrm>
            <a:off x="6591999" y="3280569"/>
            <a:ext cx="234542" cy="221218"/>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2" name="타원 11"/>
          <p:cNvSpPr/>
          <p:nvPr/>
        </p:nvSpPr>
        <p:spPr>
          <a:xfrm>
            <a:off x="3970964" y="4076112"/>
            <a:ext cx="723900" cy="267288"/>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3" name="타원 12"/>
          <p:cNvSpPr/>
          <p:nvPr/>
        </p:nvSpPr>
        <p:spPr>
          <a:xfrm>
            <a:off x="4038600" y="1713912"/>
            <a:ext cx="723900" cy="267288"/>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4" name="타원 13"/>
          <p:cNvSpPr/>
          <p:nvPr/>
        </p:nvSpPr>
        <p:spPr>
          <a:xfrm>
            <a:off x="4718458" y="3283982"/>
            <a:ext cx="234542" cy="221218"/>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dirty="0"/>
              <a:t>Associative Entities</a:t>
            </a:r>
          </a:p>
        </p:txBody>
      </p:sp>
      <p:sp>
        <p:nvSpPr>
          <p:cNvPr id="87042" name="Rectangle 3"/>
          <p:cNvSpPr>
            <a:spLocks noGrp="1" noChangeArrowheads="1"/>
          </p:cNvSpPr>
          <p:nvPr>
            <p:ph idx="1"/>
          </p:nvPr>
        </p:nvSpPr>
        <p:spPr/>
        <p:txBody>
          <a:bodyPr/>
          <a:lstStyle/>
          <a:p>
            <a:r>
              <a:rPr lang="en-US" sz="2400" dirty="0"/>
              <a:t>An </a:t>
            </a:r>
            <a:r>
              <a:rPr lang="en-US" sz="2400" b="1" dirty="0"/>
              <a:t>associative </a:t>
            </a:r>
            <a:r>
              <a:rPr lang="en-US" sz="2400" dirty="0"/>
              <a:t>entity (also called an </a:t>
            </a:r>
            <a:r>
              <a:rPr lang="en-US" sz="2400" b="1" dirty="0"/>
              <a:t>association </a:t>
            </a:r>
            <a:r>
              <a:rPr lang="en-US" sz="2400" dirty="0"/>
              <a:t>entity) is used when there are </a:t>
            </a:r>
            <a:r>
              <a:rPr lang="en-US" sz="2400" dirty="0">
                <a:solidFill>
                  <a:srgbClr val="00B0F0"/>
                </a:solidFill>
              </a:rPr>
              <a:t>attributes</a:t>
            </a:r>
            <a:r>
              <a:rPr lang="en-US" sz="2400" dirty="0"/>
              <a:t> that are associated </a:t>
            </a:r>
            <a:r>
              <a:rPr lang="en-US" sz="2400" dirty="0">
                <a:solidFill>
                  <a:srgbClr val="00B050"/>
                </a:solidFill>
              </a:rPr>
              <a:t>with</a:t>
            </a:r>
            <a:r>
              <a:rPr lang="en-US" sz="2400" dirty="0"/>
              <a:t> the </a:t>
            </a:r>
            <a:r>
              <a:rPr lang="en-US" sz="2400" u="sng" dirty="0">
                <a:solidFill>
                  <a:srgbClr val="FF0000"/>
                </a:solidFill>
              </a:rPr>
              <a:t>relationship</a:t>
            </a:r>
            <a:r>
              <a:rPr lang="en-US" sz="2400" dirty="0"/>
              <a:t> between two entities </a:t>
            </a:r>
            <a:r>
              <a:rPr lang="en-US" sz="2400" dirty="0">
                <a:solidFill>
                  <a:srgbClr val="FF0000"/>
                </a:solidFill>
              </a:rPr>
              <a:t>rather</a:t>
            </a:r>
            <a:r>
              <a:rPr lang="en-US" sz="2400" dirty="0"/>
              <a:t> than </a:t>
            </a:r>
            <a:r>
              <a:rPr lang="en-US" sz="2400" dirty="0">
                <a:solidFill>
                  <a:srgbClr val="FF0000"/>
                </a:solidFill>
              </a:rPr>
              <a:t>with</a:t>
            </a:r>
            <a:r>
              <a:rPr lang="en-US" sz="2400" dirty="0"/>
              <a:t> either of the two </a:t>
            </a:r>
            <a:r>
              <a:rPr lang="en-US" sz="2400" u="sng" dirty="0">
                <a:solidFill>
                  <a:srgbClr val="00B050"/>
                </a:solidFill>
              </a:rPr>
              <a:t>entities</a:t>
            </a:r>
            <a:r>
              <a:rPr lang="en-US" sz="2400" dirty="0"/>
              <a:t> themselves.</a:t>
            </a:r>
          </a:p>
          <a:p>
            <a:r>
              <a:rPr lang="en-US" sz="2400" dirty="0"/>
              <a:t>A </a:t>
            </a:r>
            <a:r>
              <a:rPr lang="en-US" sz="2400" dirty="0">
                <a:solidFill>
                  <a:srgbClr val="FF0000"/>
                </a:solidFill>
              </a:rPr>
              <a:t>new</a:t>
            </a:r>
            <a:r>
              <a:rPr lang="en-US" sz="2400" dirty="0"/>
              <a:t> entity is then created to:</a:t>
            </a:r>
          </a:p>
          <a:p>
            <a:pPr lvl="1"/>
            <a:r>
              <a:rPr lang="en-US" sz="2000" dirty="0"/>
              <a:t>Link the two original entities</a:t>
            </a:r>
          </a:p>
          <a:p>
            <a:pPr lvl="1"/>
            <a:r>
              <a:rPr lang="en-US" sz="2000" dirty="0"/>
              <a:t>Hold the </a:t>
            </a:r>
            <a:r>
              <a:rPr lang="en-US" sz="2000" dirty="0">
                <a:solidFill>
                  <a:srgbClr val="00B0F0"/>
                </a:solidFill>
              </a:rPr>
              <a:t>attributes</a:t>
            </a:r>
            <a:endParaRPr lang="en-US" sz="2200" dirty="0">
              <a:solidFill>
                <a:srgbClr val="00B0F0"/>
              </a:solidFill>
            </a:endParaRPr>
          </a:p>
        </p:txBody>
      </p:sp>
      <p:sp>
        <p:nvSpPr>
          <p:cNvPr id="87043" name="Slide Number Placeholder 1"/>
          <p:cNvSpPr>
            <a:spLocks noGrp="1"/>
          </p:cNvSpPr>
          <p:nvPr>
            <p:ph type="sldNum" sz="quarter" idx="11"/>
          </p:nvPr>
        </p:nvSpPr>
        <p:spPr>
          <a:noFill/>
        </p:spPr>
        <p:txBody>
          <a:bodyPr/>
          <a:lstStyle/>
          <a:p>
            <a:r>
              <a:rPr lang="en-US" dirty="0">
                <a:cs typeface="Arial" charset="0"/>
              </a:rPr>
              <a:t>4-</a:t>
            </a:r>
            <a:fld id="{B45AE18D-F5AC-4278-A007-1DA2C7672106}" type="slidenum">
              <a:rPr lang="en-US">
                <a:cs typeface="Arial" charset="0"/>
              </a:rPr>
              <a:pPr/>
              <a:t>36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6" name="Picture 3"/>
          <p:cNvPicPr>
            <a:picLocks noChangeAspect="1"/>
          </p:cNvPicPr>
          <p:nvPr/>
        </p:nvPicPr>
        <p:blipFill>
          <a:blip r:embed="rId3"/>
          <a:stretch>
            <a:fillRect/>
          </a:stretch>
        </p:blipFill>
        <p:spPr>
          <a:xfrm>
            <a:off x="5856812" y="3962400"/>
            <a:ext cx="3058588" cy="2362200"/>
          </a:xfrm>
          <a:prstGeom prst="rect">
            <a:avLst/>
          </a:prstGeom>
        </p:spPr>
      </p:pic>
      <p:sp>
        <p:nvSpPr>
          <p:cNvPr id="7" name="타원 6"/>
          <p:cNvSpPr/>
          <p:nvPr/>
        </p:nvSpPr>
        <p:spPr>
          <a:xfrm>
            <a:off x="6858000" y="6019800"/>
            <a:ext cx="533400" cy="228600"/>
          </a:xfrm>
          <a:prstGeom prst="ellipse">
            <a:avLst/>
          </a:prstGeom>
          <a:solidFill>
            <a:schemeClr val="accent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dirty="0"/>
              <a:t>Associative Entities (Cont’d)</a:t>
            </a:r>
          </a:p>
        </p:txBody>
      </p:sp>
      <p:sp>
        <p:nvSpPr>
          <p:cNvPr id="87043" name="Slide Number Placeholder 1"/>
          <p:cNvSpPr>
            <a:spLocks noGrp="1"/>
          </p:cNvSpPr>
          <p:nvPr>
            <p:ph type="sldNum" sz="quarter" idx="11"/>
          </p:nvPr>
        </p:nvSpPr>
        <p:spPr>
          <a:noFill/>
        </p:spPr>
        <p:txBody>
          <a:bodyPr/>
          <a:lstStyle/>
          <a:p>
            <a:r>
              <a:rPr lang="en-US" dirty="0">
                <a:cs typeface="Arial" charset="0"/>
              </a:rPr>
              <a:t>4-</a:t>
            </a:r>
            <a:fld id="{B45AE18D-F5AC-4278-A007-1DA2C7672106}" type="slidenum">
              <a:rPr lang="en-US">
                <a:cs typeface="Arial" charset="0"/>
              </a:rPr>
              <a:pPr/>
              <a:t>37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4" name="Picture 3"/>
          <p:cNvPicPr>
            <a:picLocks noChangeAspect="1"/>
          </p:cNvPicPr>
          <p:nvPr/>
        </p:nvPicPr>
        <p:blipFill>
          <a:blip r:embed="rId3"/>
          <a:stretch>
            <a:fillRect/>
          </a:stretch>
        </p:blipFill>
        <p:spPr>
          <a:xfrm>
            <a:off x="2667000" y="1729078"/>
            <a:ext cx="5351343" cy="4132933"/>
          </a:xfrm>
          <a:prstGeom prst="rect">
            <a:avLst/>
          </a:prstGeom>
        </p:spPr>
      </p:pic>
      <p:sp>
        <p:nvSpPr>
          <p:cNvPr id="8" name="Rectangle 7"/>
          <p:cNvSpPr/>
          <p:nvPr/>
        </p:nvSpPr>
        <p:spPr>
          <a:xfrm>
            <a:off x="2514600" y="5955268"/>
            <a:ext cx="4953000" cy="369332"/>
          </a:xfrm>
          <a:prstGeom prst="rect">
            <a:avLst/>
          </a:prstGeom>
        </p:spPr>
        <p:txBody>
          <a:bodyPr wrap="square">
            <a:spAutoFit/>
          </a:bodyPr>
          <a:lstStyle/>
          <a:p>
            <a:pPr algn="ctr"/>
            <a:r>
              <a:rPr lang="en-US" dirty="0"/>
              <a:t>Figure 4-13:  The Associative Entity</a:t>
            </a:r>
          </a:p>
        </p:txBody>
      </p:sp>
    </p:spTree>
    <p:extLst>
      <p:ext uri="{BB962C8B-B14F-4D97-AF65-F5344CB8AC3E}">
        <p14:creationId xmlns:p14="http://schemas.microsoft.com/office/powerpoint/2010/main" val="865340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dirty="0"/>
              <a:t>Subtype Entities</a:t>
            </a:r>
          </a:p>
        </p:txBody>
      </p:sp>
      <p:sp>
        <p:nvSpPr>
          <p:cNvPr id="87042" name="Rectangle 3"/>
          <p:cNvSpPr>
            <a:spLocks noGrp="1" noChangeArrowheads="1"/>
          </p:cNvSpPr>
          <p:nvPr>
            <p:ph idx="1"/>
          </p:nvPr>
        </p:nvSpPr>
        <p:spPr>
          <a:xfrm>
            <a:off x="1447800" y="1600200"/>
            <a:ext cx="7239000" cy="3124200"/>
          </a:xfrm>
        </p:spPr>
        <p:txBody>
          <a:bodyPr>
            <a:normAutofit fontScale="92500" lnSpcReduction="10000"/>
          </a:bodyPr>
          <a:lstStyle/>
          <a:p>
            <a:r>
              <a:rPr lang="en-US" sz="2400" dirty="0"/>
              <a:t>A </a:t>
            </a:r>
            <a:r>
              <a:rPr lang="en-US" sz="2400" b="1" dirty="0">
                <a:solidFill>
                  <a:srgbClr val="FF0000"/>
                </a:solidFill>
              </a:rPr>
              <a:t>sub</a:t>
            </a:r>
            <a:r>
              <a:rPr lang="en-US" sz="2400" b="1" dirty="0"/>
              <a:t>type </a:t>
            </a:r>
            <a:r>
              <a:rPr lang="en-US" sz="2400" dirty="0"/>
              <a:t>entity is a special </a:t>
            </a:r>
            <a:r>
              <a:rPr lang="en-US" sz="2400" dirty="0">
                <a:solidFill>
                  <a:srgbClr val="FF0000"/>
                </a:solidFill>
              </a:rPr>
              <a:t>case</a:t>
            </a:r>
            <a:r>
              <a:rPr lang="en-US" sz="2400" dirty="0"/>
              <a:t> of another entity called </a:t>
            </a:r>
            <a:r>
              <a:rPr lang="en-US" sz="2400" b="1" dirty="0">
                <a:solidFill>
                  <a:srgbClr val="00B050"/>
                </a:solidFill>
              </a:rPr>
              <a:t>super</a:t>
            </a:r>
            <a:r>
              <a:rPr lang="en-US" sz="2400" b="1" dirty="0"/>
              <a:t>type.</a:t>
            </a:r>
            <a:endParaRPr lang="en-US" sz="2400" dirty="0"/>
          </a:p>
          <a:p>
            <a:r>
              <a:rPr lang="en-US" sz="2400" dirty="0"/>
              <a:t>An </a:t>
            </a:r>
            <a:r>
              <a:rPr lang="en-US" sz="2400" dirty="0">
                <a:solidFill>
                  <a:srgbClr val="00B0F0"/>
                </a:solidFill>
              </a:rPr>
              <a:t>attribute</a:t>
            </a:r>
            <a:r>
              <a:rPr lang="en-US" sz="2400" dirty="0"/>
              <a:t> of the supertype may be </a:t>
            </a:r>
            <a:r>
              <a:rPr lang="en-US" sz="2400" dirty="0">
                <a:solidFill>
                  <a:srgbClr val="FFC000"/>
                </a:solidFill>
              </a:rPr>
              <a:t>included</a:t>
            </a:r>
            <a:r>
              <a:rPr lang="en-US" sz="2400" dirty="0"/>
              <a:t> that</a:t>
            </a:r>
          </a:p>
          <a:p>
            <a:pPr lvl="1"/>
            <a:r>
              <a:rPr lang="en-US" sz="2000" dirty="0"/>
              <a:t>indicates </a:t>
            </a:r>
            <a:r>
              <a:rPr lang="en-US" sz="2000" dirty="0">
                <a:solidFill>
                  <a:srgbClr val="FF0000"/>
                </a:solidFill>
              </a:rPr>
              <a:t>which</a:t>
            </a:r>
            <a:r>
              <a:rPr lang="en-US" sz="2000" dirty="0"/>
              <a:t> of the subtypes is appropriate for a given instance</a:t>
            </a:r>
            <a:r>
              <a:rPr lang="en-US" sz="2000" dirty="0">
                <a:cs typeface="Arial" charset="0"/>
              </a:rPr>
              <a:t>; </a:t>
            </a:r>
            <a:r>
              <a:rPr lang="en-US" sz="2200" b="1" dirty="0">
                <a:solidFill>
                  <a:srgbClr val="00B0F0"/>
                </a:solidFill>
              </a:rPr>
              <a:t>discriminator</a:t>
            </a:r>
            <a:endParaRPr lang="en-US" sz="2200" dirty="0"/>
          </a:p>
          <a:p>
            <a:r>
              <a:rPr lang="en-US" sz="2400" dirty="0"/>
              <a:t>Subtypes can be </a:t>
            </a:r>
            <a:r>
              <a:rPr lang="en-US" sz="2400" i="1" dirty="0"/>
              <a:t>exclusive</a:t>
            </a:r>
            <a:r>
              <a:rPr lang="en-US" sz="2400" dirty="0"/>
              <a:t> or </a:t>
            </a:r>
            <a:r>
              <a:rPr lang="en-US" sz="2400" i="1" dirty="0"/>
              <a:t>inclusive.</a:t>
            </a:r>
            <a:endParaRPr lang="en-US" sz="2400" dirty="0"/>
          </a:p>
          <a:p>
            <a:pPr lvl="1"/>
            <a:r>
              <a:rPr lang="en-US" sz="2100" dirty="0"/>
              <a:t>If </a:t>
            </a:r>
            <a:r>
              <a:rPr lang="en-US" sz="2100" b="1" dirty="0"/>
              <a:t>exclusive</a:t>
            </a:r>
            <a:r>
              <a:rPr lang="en-US" sz="2100" dirty="0"/>
              <a:t>, the supertype relates to </a:t>
            </a:r>
            <a:r>
              <a:rPr lang="en-US" sz="2100" dirty="0">
                <a:solidFill>
                  <a:srgbClr val="FF0000"/>
                </a:solidFill>
              </a:rPr>
              <a:t>at most </a:t>
            </a:r>
            <a:r>
              <a:rPr lang="en-US" sz="2100" dirty="0"/>
              <a:t>one subtype. </a:t>
            </a:r>
          </a:p>
          <a:p>
            <a:pPr lvl="1"/>
            <a:r>
              <a:rPr lang="en-US" sz="2100" dirty="0"/>
              <a:t>If </a:t>
            </a:r>
            <a:r>
              <a:rPr lang="en-US" sz="2100" b="1" dirty="0"/>
              <a:t>inclusive</a:t>
            </a:r>
            <a:r>
              <a:rPr lang="en-US" sz="2100" dirty="0"/>
              <a:t>, the supertype can relate to one or more subtypes.</a:t>
            </a:r>
          </a:p>
        </p:txBody>
      </p:sp>
      <p:sp>
        <p:nvSpPr>
          <p:cNvPr id="87043" name="Slide Number Placeholder 1"/>
          <p:cNvSpPr>
            <a:spLocks noGrp="1"/>
          </p:cNvSpPr>
          <p:nvPr>
            <p:ph type="sldNum" sz="quarter" idx="11"/>
          </p:nvPr>
        </p:nvSpPr>
        <p:spPr>
          <a:noFill/>
        </p:spPr>
        <p:txBody>
          <a:bodyPr/>
          <a:lstStyle/>
          <a:p>
            <a:r>
              <a:rPr lang="en-US" dirty="0">
                <a:cs typeface="Arial" charset="0"/>
              </a:rPr>
              <a:t>4-</a:t>
            </a:r>
            <a:fld id="{B45AE18D-F5AC-4278-A007-1DA2C7672106}" type="slidenum">
              <a:rPr lang="en-US">
                <a:cs typeface="Arial" charset="0"/>
              </a:rPr>
              <a:pPr/>
              <a:t>38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9639" y="4419600"/>
            <a:ext cx="396756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타원 6">
            <a:extLst>
              <a:ext uri="{FF2B5EF4-FFF2-40B4-BE49-F238E27FC236}">
                <a16:creationId xmlns:a16="http://schemas.microsoft.com/office/drawing/2014/main" id="{069CDDC8-1120-4187-CB09-070A8AB313CF}"/>
              </a:ext>
            </a:extLst>
          </p:cNvPr>
          <p:cNvSpPr/>
          <p:nvPr/>
        </p:nvSpPr>
        <p:spPr>
          <a:xfrm>
            <a:off x="4537364" y="4823835"/>
            <a:ext cx="762000" cy="168707"/>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8" name="타원 7">
            <a:extLst>
              <a:ext uri="{FF2B5EF4-FFF2-40B4-BE49-F238E27FC236}">
                <a16:creationId xmlns:a16="http://schemas.microsoft.com/office/drawing/2014/main" id="{3A0F5B2B-584B-0F7D-38EF-539D7319020F}"/>
              </a:ext>
            </a:extLst>
          </p:cNvPr>
          <p:cNvSpPr/>
          <p:nvPr/>
        </p:nvSpPr>
        <p:spPr>
          <a:xfrm>
            <a:off x="5105400" y="5068742"/>
            <a:ext cx="762000" cy="168707"/>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3380864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r>
              <a:rPr lang="en-US" dirty="0"/>
              <a:t>Subtype Entity Identifiers</a:t>
            </a:r>
          </a:p>
        </p:txBody>
      </p:sp>
      <p:sp>
        <p:nvSpPr>
          <p:cNvPr id="89090" name="Rectangle 3"/>
          <p:cNvSpPr>
            <a:spLocks noGrp="1" noChangeArrowheads="1"/>
          </p:cNvSpPr>
          <p:nvPr>
            <p:ph idx="1"/>
          </p:nvPr>
        </p:nvSpPr>
        <p:spPr/>
        <p:txBody>
          <a:bodyPr/>
          <a:lstStyle/>
          <a:p>
            <a:r>
              <a:rPr lang="en-US" sz="2800" dirty="0"/>
              <a:t>The relationships that connect supertypes and subtypes are called </a:t>
            </a:r>
            <a:r>
              <a:rPr lang="en-US" sz="2800" b="1" dirty="0">
                <a:solidFill>
                  <a:srgbClr val="FF0000"/>
                </a:solidFill>
              </a:rPr>
              <a:t>IS</a:t>
            </a:r>
            <a:r>
              <a:rPr lang="en-US" sz="2800" b="1" dirty="0"/>
              <a:t>-</a:t>
            </a:r>
            <a:r>
              <a:rPr lang="en-US" sz="2800" b="1" dirty="0">
                <a:solidFill>
                  <a:srgbClr val="00B050"/>
                </a:solidFill>
              </a:rPr>
              <a:t>A</a:t>
            </a:r>
            <a:r>
              <a:rPr lang="en-US" sz="2800" b="1" dirty="0"/>
              <a:t> relationships</a:t>
            </a:r>
            <a:r>
              <a:rPr lang="en-US" sz="2800" dirty="0"/>
              <a:t> </a:t>
            </a:r>
          </a:p>
          <a:p>
            <a:pPr lvl="1"/>
            <a:r>
              <a:rPr lang="en-US" sz="2400" dirty="0">
                <a:solidFill>
                  <a:srgbClr val="C00000"/>
                </a:solidFill>
              </a:rPr>
              <a:t>because</a:t>
            </a:r>
            <a:r>
              <a:rPr lang="en-US" sz="2400" dirty="0"/>
              <a:t> a subtype is the </a:t>
            </a:r>
            <a:r>
              <a:rPr lang="en-US" sz="2400" dirty="0">
                <a:solidFill>
                  <a:srgbClr val="FF0000"/>
                </a:solidFill>
              </a:rPr>
              <a:t>same</a:t>
            </a:r>
            <a:r>
              <a:rPr lang="en-US" sz="2400" dirty="0"/>
              <a:t> entity as the supertype.</a:t>
            </a:r>
          </a:p>
          <a:p>
            <a:r>
              <a:rPr lang="en-US" sz="2800" dirty="0"/>
              <a:t>The </a:t>
            </a:r>
            <a:r>
              <a:rPr lang="en-US" sz="2800" dirty="0">
                <a:solidFill>
                  <a:srgbClr val="00B050"/>
                </a:solidFill>
              </a:rPr>
              <a:t>identifier</a:t>
            </a:r>
            <a:r>
              <a:rPr lang="en-US" sz="2800" dirty="0"/>
              <a:t> of a supertype and all its subtypes </a:t>
            </a:r>
            <a:r>
              <a:rPr lang="en-US" altLang="ko-KR" sz="2800" dirty="0"/>
              <a:t>must</a:t>
            </a:r>
            <a:r>
              <a:rPr lang="ko-KR" altLang="en-US" sz="2800" dirty="0"/>
              <a:t> </a:t>
            </a:r>
            <a:r>
              <a:rPr lang="en-US" altLang="ko-KR" sz="2800" dirty="0"/>
              <a:t>be </a:t>
            </a:r>
            <a:r>
              <a:rPr lang="en-US" sz="2800" dirty="0"/>
              <a:t>the </a:t>
            </a:r>
            <a:r>
              <a:rPr lang="en-US" sz="2800" dirty="0">
                <a:solidFill>
                  <a:srgbClr val="FF0000"/>
                </a:solidFill>
              </a:rPr>
              <a:t>same</a:t>
            </a:r>
            <a:endParaRPr lang="en-US" sz="2800" dirty="0"/>
          </a:p>
          <a:p>
            <a:pPr lvl="1"/>
            <a:r>
              <a:rPr lang="en-US" sz="2400" dirty="0"/>
              <a:t>they all represent </a:t>
            </a:r>
            <a:r>
              <a:rPr lang="en-US" sz="2400" dirty="0">
                <a:solidFill>
                  <a:srgbClr val="2117E7"/>
                </a:solidFill>
              </a:rPr>
              <a:t>different</a:t>
            </a:r>
            <a:r>
              <a:rPr lang="en-US" sz="2400" dirty="0"/>
              <a:t> aspects of the </a:t>
            </a:r>
            <a:r>
              <a:rPr lang="en-US" sz="2400" dirty="0">
                <a:solidFill>
                  <a:srgbClr val="FF0000"/>
                </a:solidFill>
              </a:rPr>
              <a:t>same</a:t>
            </a:r>
            <a:r>
              <a:rPr lang="en-US" sz="2400" dirty="0"/>
              <a:t> entity</a:t>
            </a:r>
            <a:endParaRPr lang="en-US" dirty="0"/>
          </a:p>
        </p:txBody>
      </p:sp>
      <p:sp>
        <p:nvSpPr>
          <p:cNvPr id="89091" name="Slide Number Placeholder 1"/>
          <p:cNvSpPr>
            <a:spLocks noGrp="1"/>
          </p:cNvSpPr>
          <p:nvPr>
            <p:ph type="sldNum" sz="quarter" idx="11"/>
          </p:nvPr>
        </p:nvSpPr>
        <p:spPr>
          <a:noFill/>
        </p:spPr>
        <p:txBody>
          <a:bodyPr/>
          <a:lstStyle/>
          <a:p>
            <a:r>
              <a:rPr lang="en-US" dirty="0">
                <a:cs typeface="Arial" charset="0"/>
              </a:rPr>
              <a:t>4-</a:t>
            </a:r>
            <a:fld id="{73940B24-6EF9-4CD1-AC18-33B9AB7BB71E}" type="slidenum">
              <a:rPr lang="en-US">
                <a:cs typeface="Arial" charset="0"/>
              </a:rPr>
              <a:pPr/>
              <a:t>39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447800" y="304800"/>
            <a:ext cx="7391400" cy="1066800"/>
          </a:xfrm>
        </p:spPr>
        <p:txBody>
          <a:bodyPr/>
          <a:lstStyle/>
          <a:p>
            <a:r>
              <a:rPr lang="en-US" sz="4000" dirty="0"/>
              <a:t>Three Stages of</a:t>
            </a:r>
            <a:br>
              <a:rPr lang="en-US" sz="4000" dirty="0"/>
            </a:br>
            <a:r>
              <a:rPr lang="en-US" sz="4000" dirty="0"/>
              <a:t>Database Development</a:t>
            </a:r>
          </a:p>
        </p:txBody>
      </p:sp>
      <p:sp>
        <p:nvSpPr>
          <p:cNvPr id="23554" name="Rectangle 3"/>
          <p:cNvSpPr>
            <a:spLocks noGrp="1" noChangeArrowheads="1"/>
          </p:cNvSpPr>
          <p:nvPr>
            <p:ph idx="1"/>
          </p:nvPr>
        </p:nvSpPr>
        <p:spPr>
          <a:xfrm>
            <a:off x="1447800" y="1600200"/>
            <a:ext cx="7391400" cy="4572000"/>
          </a:xfrm>
        </p:spPr>
        <p:txBody>
          <a:bodyPr>
            <a:normAutofit fontScale="85000" lnSpcReduction="20000"/>
          </a:bodyPr>
          <a:lstStyle/>
          <a:p>
            <a:r>
              <a:rPr lang="en-US" sz="2800" dirty="0"/>
              <a:t>The </a:t>
            </a:r>
            <a:r>
              <a:rPr lang="en-US" sz="2800" dirty="0">
                <a:solidFill>
                  <a:srgbClr val="00B0F0"/>
                </a:solidFill>
              </a:rPr>
              <a:t>3</a:t>
            </a:r>
            <a:r>
              <a:rPr lang="en-US" sz="2800" dirty="0"/>
              <a:t> stages of database development </a:t>
            </a:r>
          </a:p>
          <a:p>
            <a:pPr lvl="1"/>
            <a:r>
              <a:rPr lang="en-US" altLang="ko-KR" sz="2000" dirty="0"/>
              <a:t>Part of the </a:t>
            </a:r>
            <a:r>
              <a:rPr lang="en-US" altLang="ko-KR" sz="2000" dirty="0">
                <a:solidFill>
                  <a:srgbClr val="FF0000"/>
                </a:solidFill>
              </a:rPr>
              <a:t>5-</a:t>
            </a:r>
            <a:r>
              <a:rPr lang="en-US" altLang="ko-KR" sz="2000" dirty="0"/>
              <a:t>stage </a:t>
            </a:r>
            <a:r>
              <a:rPr lang="en-US" altLang="ko-KR" sz="2000" dirty="0">
                <a:solidFill>
                  <a:srgbClr val="FF0000"/>
                </a:solidFill>
              </a:rPr>
              <a:t>SDLC</a:t>
            </a:r>
            <a:r>
              <a:rPr lang="en-US" altLang="ko-KR" sz="2000" dirty="0"/>
              <a:t> model</a:t>
            </a:r>
          </a:p>
          <a:p>
            <a:pPr lvl="2"/>
            <a:r>
              <a:rPr lang="en-US" sz="1600" dirty="0">
                <a:solidFill>
                  <a:srgbClr val="FF0000"/>
                </a:solidFill>
              </a:rPr>
              <a:t>Requirements</a:t>
            </a:r>
            <a:r>
              <a:rPr lang="en-US" sz="1600" dirty="0"/>
              <a:t> Analysis Stage: </a:t>
            </a:r>
            <a:r>
              <a:rPr lang="en-US" altLang="ko-KR" sz="1600" dirty="0">
                <a:solidFill>
                  <a:srgbClr val="FF6600"/>
                </a:solidFill>
              </a:rPr>
              <a:t>Conceptual</a:t>
            </a:r>
            <a:r>
              <a:rPr lang="en-US" altLang="ko-KR" sz="1600" dirty="0"/>
              <a:t> design</a:t>
            </a:r>
          </a:p>
          <a:p>
            <a:pPr lvl="3"/>
            <a:r>
              <a:rPr lang="en-US" sz="1200" dirty="0"/>
              <a:t>During this stage (also referred to as the requirements stage), system users are interviewed and sample forms, reports, queries, and descriptions of update activities are obtained. </a:t>
            </a:r>
          </a:p>
          <a:p>
            <a:pPr lvl="3"/>
            <a:r>
              <a:rPr lang="en-US" sz="1200" dirty="0"/>
              <a:t>These system requirements are used to create a </a:t>
            </a:r>
            <a:r>
              <a:rPr lang="en-US" sz="1200" dirty="0">
                <a:solidFill>
                  <a:srgbClr val="FF0000"/>
                </a:solidFill>
              </a:rPr>
              <a:t>data model </a:t>
            </a:r>
            <a:r>
              <a:rPr lang="en-US" sz="1200" dirty="0"/>
              <a:t>as part of the requirements analysis stage.</a:t>
            </a:r>
          </a:p>
          <a:p>
            <a:pPr lvl="2"/>
            <a:r>
              <a:rPr lang="en-US" sz="1600" dirty="0"/>
              <a:t>Component </a:t>
            </a:r>
            <a:r>
              <a:rPr lang="en-US" sz="1600" dirty="0">
                <a:solidFill>
                  <a:srgbClr val="00B050"/>
                </a:solidFill>
              </a:rPr>
              <a:t>Design</a:t>
            </a:r>
            <a:r>
              <a:rPr lang="en-US" sz="1600" dirty="0"/>
              <a:t> Stage: </a:t>
            </a:r>
            <a:r>
              <a:rPr lang="en-US" sz="1600" dirty="0">
                <a:solidFill>
                  <a:srgbClr val="00B050"/>
                </a:solidFill>
              </a:rPr>
              <a:t>L</a:t>
            </a:r>
            <a:r>
              <a:rPr lang="en-US" altLang="ko-KR" sz="1600" dirty="0">
                <a:solidFill>
                  <a:srgbClr val="00B050"/>
                </a:solidFill>
              </a:rPr>
              <a:t>ogical</a:t>
            </a:r>
            <a:r>
              <a:rPr lang="en-US" altLang="ko-KR" sz="1600" dirty="0"/>
              <a:t> design</a:t>
            </a:r>
          </a:p>
          <a:p>
            <a:pPr lvl="3"/>
            <a:r>
              <a:rPr lang="en-US" sz="1200" dirty="0"/>
              <a:t>During this stage (also referred to as the system design stage and the design stage), the </a:t>
            </a:r>
            <a:r>
              <a:rPr lang="en-US" sz="1200" dirty="0">
                <a:solidFill>
                  <a:srgbClr val="C00000"/>
                </a:solidFill>
              </a:rPr>
              <a:t>data model </a:t>
            </a:r>
            <a:r>
              <a:rPr lang="en-US" sz="1200" dirty="0"/>
              <a:t>is </a:t>
            </a:r>
            <a:r>
              <a:rPr lang="en-US" sz="1200" dirty="0">
                <a:solidFill>
                  <a:srgbClr val="C00000"/>
                </a:solidFill>
              </a:rPr>
              <a:t>transformed</a:t>
            </a:r>
            <a:r>
              <a:rPr lang="en-US" sz="1200" dirty="0"/>
              <a:t> into a </a:t>
            </a:r>
            <a:r>
              <a:rPr lang="en-US" sz="1200" dirty="0">
                <a:solidFill>
                  <a:srgbClr val="FF0000"/>
                </a:solidFill>
              </a:rPr>
              <a:t>database design</a:t>
            </a:r>
            <a:r>
              <a:rPr lang="en-US" sz="1200" dirty="0"/>
              <a:t>.</a:t>
            </a:r>
          </a:p>
          <a:p>
            <a:pPr lvl="2"/>
            <a:r>
              <a:rPr lang="en-US" sz="1600" dirty="0">
                <a:solidFill>
                  <a:srgbClr val="FF0000"/>
                </a:solidFill>
              </a:rPr>
              <a:t>Implementation</a:t>
            </a:r>
            <a:r>
              <a:rPr lang="en-US" sz="1600" dirty="0"/>
              <a:t> Stage: </a:t>
            </a:r>
            <a:r>
              <a:rPr lang="en-US" sz="1600" dirty="0">
                <a:solidFill>
                  <a:srgbClr val="C00000"/>
                </a:solidFill>
              </a:rPr>
              <a:t>P</a:t>
            </a:r>
            <a:r>
              <a:rPr lang="en-US" altLang="ko-KR" sz="1600" dirty="0">
                <a:solidFill>
                  <a:srgbClr val="C00000"/>
                </a:solidFill>
              </a:rPr>
              <a:t>hysical</a:t>
            </a:r>
            <a:r>
              <a:rPr lang="en-US" altLang="ko-KR" sz="1600" dirty="0"/>
              <a:t> design</a:t>
            </a:r>
          </a:p>
          <a:p>
            <a:pPr lvl="3"/>
            <a:r>
              <a:rPr lang="en-US" sz="1200" dirty="0"/>
              <a:t>During this stage, the database is </a:t>
            </a:r>
            <a:r>
              <a:rPr lang="en-US" sz="1200" dirty="0">
                <a:solidFill>
                  <a:srgbClr val="FF0000"/>
                </a:solidFill>
              </a:rPr>
              <a:t>constructed</a:t>
            </a:r>
            <a:r>
              <a:rPr lang="en-US" sz="1200" dirty="0"/>
              <a:t> in the DBMS and </a:t>
            </a:r>
            <a:r>
              <a:rPr lang="en-US" sz="1200" dirty="0">
                <a:solidFill>
                  <a:srgbClr val="C00000"/>
                </a:solidFill>
              </a:rPr>
              <a:t>populated</a:t>
            </a:r>
            <a:r>
              <a:rPr lang="en-US" sz="1200" dirty="0"/>
              <a:t> with data; queries, forms, and reports are created; application programs are written; and all these are tested</a:t>
            </a:r>
          </a:p>
          <a:p>
            <a:pPr lvl="3"/>
            <a:r>
              <a:rPr lang="en-US" sz="1200" dirty="0"/>
              <a:t>Finally, during this stage users are trained, documentation is written, and the new system is put into use.</a:t>
            </a:r>
          </a:p>
          <a:p>
            <a:r>
              <a:rPr lang="en-US" sz="2400" dirty="0">
                <a:solidFill>
                  <a:srgbClr val="2117E7"/>
                </a:solidFill>
              </a:rPr>
              <a:t>Systems Development Life Cycle </a:t>
            </a:r>
            <a:r>
              <a:rPr lang="en-US" sz="2400" dirty="0"/>
              <a:t>(</a:t>
            </a:r>
            <a:r>
              <a:rPr lang="en-US" sz="2400" dirty="0">
                <a:solidFill>
                  <a:srgbClr val="FF0000"/>
                </a:solidFill>
              </a:rPr>
              <a:t>SDLC</a:t>
            </a:r>
            <a:r>
              <a:rPr lang="en-US" sz="2400" dirty="0"/>
              <a:t>) model</a:t>
            </a:r>
          </a:p>
          <a:p>
            <a:pPr lvl="1"/>
            <a:r>
              <a:rPr lang="en-US" altLang="ko-KR" sz="2000" dirty="0"/>
              <a:t>The classic methodology used in systems analysis and design to develop information systems</a:t>
            </a:r>
          </a:p>
          <a:p>
            <a:pPr lvl="2"/>
            <a:r>
              <a:rPr lang="en-US" altLang="ko-KR" sz="1400" dirty="0"/>
              <a:t>System definition</a:t>
            </a:r>
          </a:p>
          <a:p>
            <a:pPr lvl="2"/>
            <a:r>
              <a:rPr lang="en-US" altLang="ko-KR" sz="1400" dirty="0">
                <a:solidFill>
                  <a:srgbClr val="00B0F0"/>
                </a:solidFill>
              </a:rPr>
              <a:t>Requirements analysis </a:t>
            </a:r>
          </a:p>
          <a:p>
            <a:pPr lvl="2"/>
            <a:r>
              <a:rPr lang="en-US" altLang="ko-KR" sz="1400" dirty="0">
                <a:solidFill>
                  <a:srgbClr val="00B0F0"/>
                </a:solidFill>
              </a:rPr>
              <a:t>Component design </a:t>
            </a:r>
          </a:p>
          <a:p>
            <a:pPr lvl="2"/>
            <a:r>
              <a:rPr lang="en-US" altLang="ko-KR" sz="1400" dirty="0">
                <a:solidFill>
                  <a:srgbClr val="00B0F0"/>
                </a:solidFill>
              </a:rPr>
              <a:t>Implementation </a:t>
            </a:r>
          </a:p>
          <a:p>
            <a:pPr lvl="2"/>
            <a:r>
              <a:rPr lang="en-US" altLang="ko-KR" sz="1400" dirty="0"/>
              <a:t>System maintenance </a:t>
            </a:r>
            <a:endParaRPr lang="en-US" sz="2000" dirty="0"/>
          </a:p>
        </p:txBody>
      </p:sp>
      <p:sp>
        <p:nvSpPr>
          <p:cNvPr id="23555" name="Slide Number Placeholder 1"/>
          <p:cNvSpPr>
            <a:spLocks noGrp="1"/>
          </p:cNvSpPr>
          <p:nvPr>
            <p:ph type="sldNum" sz="quarter" idx="11"/>
          </p:nvPr>
        </p:nvSpPr>
        <p:spPr>
          <a:noFill/>
        </p:spPr>
        <p:txBody>
          <a:bodyPr/>
          <a:lstStyle/>
          <a:p>
            <a:r>
              <a:rPr lang="en-US" dirty="0">
                <a:cs typeface="Arial" charset="0"/>
              </a:rPr>
              <a:t>4-</a:t>
            </a:r>
            <a:fld id="{28AFAC3C-89A6-4145-9E46-8F63B7608030}" type="slidenum">
              <a:rPr lang="en-US">
                <a:cs typeface="Arial" charset="0"/>
              </a:rPr>
              <a:pPr/>
              <a:t>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95" y="1676398"/>
            <a:ext cx="7519223" cy="3465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37" name="Rectangle 2"/>
          <p:cNvSpPr>
            <a:spLocks noGrp="1" noChangeArrowheads="1"/>
          </p:cNvSpPr>
          <p:nvPr>
            <p:ph type="title"/>
          </p:nvPr>
        </p:nvSpPr>
        <p:spPr/>
        <p:txBody>
          <a:bodyPr/>
          <a:lstStyle/>
          <a:p>
            <a:r>
              <a:rPr lang="en-US" dirty="0"/>
              <a:t>Subtype Entity Examples</a:t>
            </a:r>
          </a:p>
        </p:txBody>
      </p:sp>
      <p:sp>
        <p:nvSpPr>
          <p:cNvPr id="91139" name="Slide Number Placeholder 1"/>
          <p:cNvSpPr>
            <a:spLocks noGrp="1"/>
          </p:cNvSpPr>
          <p:nvPr>
            <p:ph type="sldNum" sz="quarter" idx="11"/>
          </p:nvPr>
        </p:nvSpPr>
        <p:spPr>
          <a:noFill/>
        </p:spPr>
        <p:txBody>
          <a:bodyPr/>
          <a:lstStyle/>
          <a:p>
            <a:r>
              <a:rPr lang="en-US" dirty="0">
                <a:cs typeface="Arial" charset="0"/>
              </a:rPr>
              <a:t>4-</a:t>
            </a:r>
            <a:fld id="{5A7BA16E-FD38-4431-88ED-4BD67FD216D1}" type="slidenum">
              <a:rPr lang="en-US">
                <a:cs typeface="Arial" charset="0"/>
              </a:rPr>
              <a:pPr/>
              <a:t>40</a:t>
            </a:fld>
            <a:endParaRPr lang="en-US" dirty="0">
              <a:cs typeface="Arial" charset="0"/>
            </a:endParaRPr>
          </a:p>
        </p:txBody>
      </p:sp>
      <p:sp>
        <p:nvSpPr>
          <p:cNvPr id="6" name="Rectangle 5"/>
          <p:cNvSpPr/>
          <p:nvPr/>
        </p:nvSpPr>
        <p:spPr>
          <a:xfrm>
            <a:off x="3048000" y="5181600"/>
            <a:ext cx="4314001" cy="369332"/>
          </a:xfrm>
          <a:prstGeom prst="rect">
            <a:avLst/>
          </a:prstGeom>
        </p:spPr>
        <p:txBody>
          <a:bodyPr wrap="none">
            <a:spAutoFit/>
          </a:bodyPr>
          <a:lstStyle/>
          <a:p>
            <a:r>
              <a:rPr lang="en-US" dirty="0"/>
              <a:t>Figure 4-14:  Example Subtype Entities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7" name="타원 6"/>
          <p:cNvSpPr/>
          <p:nvPr/>
        </p:nvSpPr>
        <p:spPr>
          <a:xfrm>
            <a:off x="2362200" y="2438400"/>
            <a:ext cx="1143000" cy="3048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8" name="타원 7"/>
          <p:cNvSpPr/>
          <p:nvPr/>
        </p:nvSpPr>
        <p:spPr>
          <a:xfrm>
            <a:off x="3429000" y="2887251"/>
            <a:ext cx="1219200" cy="3048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타원 9">
            <a:extLst>
              <a:ext uri="{FF2B5EF4-FFF2-40B4-BE49-F238E27FC236}">
                <a16:creationId xmlns:a16="http://schemas.microsoft.com/office/drawing/2014/main" id="{22BD4205-B6DF-447F-A791-197F82D97BE7}"/>
              </a:ext>
            </a:extLst>
          </p:cNvPr>
          <p:cNvSpPr/>
          <p:nvPr/>
        </p:nvSpPr>
        <p:spPr>
          <a:xfrm>
            <a:off x="1447796" y="3886199"/>
            <a:ext cx="838204" cy="228601"/>
          </a:xfrm>
          <a:prstGeom prst="ellipse">
            <a:avLst/>
          </a:prstGeom>
          <a:solidFill>
            <a:schemeClr val="accent1">
              <a:alpha val="0"/>
            </a:schemeClr>
          </a:solidFill>
          <a:ln>
            <a:solidFill>
              <a:srgbClr val="E0AA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타원 10">
            <a:extLst>
              <a:ext uri="{FF2B5EF4-FFF2-40B4-BE49-F238E27FC236}">
                <a16:creationId xmlns:a16="http://schemas.microsoft.com/office/drawing/2014/main" id="{95CF192E-0213-4790-A6F6-DB4BB2732DC8}"/>
              </a:ext>
            </a:extLst>
          </p:cNvPr>
          <p:cNvSpPr/>
          <p:nvPr/>
        </p:nvSpPr>
        <p:spPr>
          <a:xfrm>
            <a:off x="2362200" y="1828798"/>
            <a:ext cx="838204" cy="228601"/>
          </a:xfrm>
          <a:prstGeom prst="ellipse">
            <a:avLst/>
          </a:prstGeom>
          <a:solidFill>
            <a:schemeClr val="accent1">
              <a:alpha val="0"/>
            </a:schemeClr>
          </a:solidFill>
          <a:ln>
            <a:solidFill>
              <a:srgbClr val="E0AA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3" name="TextBox 2">
            <a:extLst>
              <a:ext uri="{FF2B5EF4-FFF2-40B4-BE49-F238E27FC236}">
                <a16:creationId xmlns:a16="http://schemas.microsoft.com/office/drawing/2014/main" id="{9D0CC6B1-3A34-0B42-494B-2075B9636B58}"/>
              </a:ext>
            </a:extLst>
          </p:cNvPr>
          <p:cNvSpPr txBox="1"/>
          <p:nvPr/>
        </p:nvSpPr>
        <p:spPr>
          <a:xfrm>
            <a:off x="1623600" y="5706933"/>
            <a:ext cx="7162800" cy="461665"/>
          </a:xfrm>
          <a:prstGeom prst="rect">
            <a:avLst/>
          </a:prstGeom>
          <a:noFill/>
        </p:spPr>
        <p:txBody>
          <a:bodyPr wrap="square" rtlCol="0">
            <a:spAutoFit/>
          </a:bodyPr>
          <a:lstStyle/>
          <a:p>
            <a:pPr algn="just"/>
            <a:r>
              <a:rPr lang="en-US" altLang="ko-KR" sz="1200" b="0" i="0" u="none" strike="noStrike" baseline="0" dirty="0">
                <a:latin typeface="SimonciniGaramondStd"/>
              </a:rPr>
              <a:t>As illustrated in Figure 4-14, in our E-R models we use a </a:t>
            </a:r>
            <a:r>
              <a:rPr lang="en-US" altLang="ko-KR" sz="1200" b="1" i="0" u="sng" strike="noStrike" baseline="0" dirty="0">
                <a:latin typeface="SimonciniGaramondStd"/>
              </a:rPr>
              <a:t>circle</a:t>
            </a:r>
            <a:r>
              <a:rPr lang="en-US" altLang="ko-KR" sz="1200" b="0" i="0" u="none" strike="noStrike" baseline="0" dirty="0">
                <a:latin typeface="SimonciniGaramondStd"/>
              </a:rPr>
              <a:t> with a </a:t>
            </a:r>
            <a:r>
              <a:rPr lang="en-US" altLang="ko-KR" sz="1200" b="1" i="0" u="sng" strike="noStrike" baseline="0" dirty="0">
                <a:latin typeface="SimonciniGaramondStd"/>
              </a:rPr>
              <a:t>line</a:t>
            </a:r>
            <a:r>
              <a:rPr lang="en-US" altLang="ko-KR" sz="1200" b="0" i="0" u="none" strike="noStrike" baseline="0" dirty="0">
                <a:latin typeface="SimonciniGaramondStd"/>
              </a:rPr>
              <a:t> under it as a subtype symbol to indicate a supertype/subtype relationship. Think of this </a:t>
            </a:r>
            <a:r>
              <a:rPr lang="en-US" altLang="ko-KR" sz="1200" b="1" i="0" u="sng" strike="noStrike" baseline="0" dirty="0">
                <a:latin typeface="SimonciniGaramondStd"/>
              </a:rPr>
              <a:t>as</a:t>
            </a:r>
            <a:r>
              <a:rPr lang="en-US" altLang="ko-KR" sz="1200" b="0" i="0" u="none" strike="noStrike" baseline="0" dirty="0">
                <a:latin typeface="SimonciniGaramondStd"/>
              </a:rPr>
              <a:t> a symbol for an </a:t>
            </a:r>
            <a:r>
              <a:rPr lang="en-US" altLang="ko-KR" sz="1200" b="1" i="0" u="sng" strike="noStrike" baseline="0" dirty="0">
                <a:latin typeface="SimonciniGaramondStd"/>
              </a:rPr>
              <a:t>optional</a:t>
            </a:r>
            <a:r>
              <a:rPr lang="en-US" altLang="ko-KR" sz="1200" b="0" i="0" u="none" strike="noStrike" baseline="0" dirty="0">
                <a:latin typeface="SimonciniGaramondStd"/>
              </a:rPr>
              <a:t> (the circle) </a:t>
            </a:r>
            <a:r>
              <a:rPr lang="en-US" altLang="ko-KR" sz="1200" b="1" i="0" u="sng" strike="noStrike" baseline="0" dirty="0">
                <a:latin typeface="SimonciniGaramondStd"/>
              </a:rPr>
              <a:t>1:1</a:t>
            </a:r>
            <a:r>
              <a:rPr lang="en-US" altLang="ko-KR" sz="1200" b="0" i="0" u="none" strike="noStrike" baseline="0" dirty="0">
                <a:latin typeface="SimonciniGaramondStd"/>
              </a:rPr>
              <a:t> (the line) relationship.</a:t>
            </a:r>
            <a:endParaRPr lang="ko-KR" altLang="en-US" sz="1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7004" y="3200400"/>
            <a:ext cx="2493596" cy="3017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186" name="Rectangle 2"/>
          <p:cNvSpPr>
            <a:spLocks noGrp="1" noChangeArrowheads="1"/>
          </p:cNvSpPr>
          <p:nvPr>
            <p:ph type="title"/>
          </p:nvPr>
        </p:nvSpPr>
        <p:spPr>
          <a:xfrm>
            <a:off x="1447800" y="274638"/>
            <a:ext cx="7239000" cy="1096962"/>
          </a:xfrm>
        </p:spPr>
        <p:txBody>
          <a:bodyPr/>
          <a:lstStyle/>
          <a:p>
            <a:r>
              <a:rPr lang="en-US" dirty="0"/>
              <a:t>Recursive Relationships</a:t>
            </a:r>
          </a:p>
        </p:txBody>
      </p:sp>
      <p:sp>
        <p:nvSpPr>
          <p:cNvPr id="93187" name="Rectangle 3"/>
          <p:cNvSpPr>
            <a:spLocks noGrp="1" noChangeArrowheads="1"/>
          </p:cNvSpPr>
          <p:nvPr>
            <p:ph idx="1"/>
          </p:nvPr>
        </p:nvSpPr>
        <p:spPr>
          <a:xfrm>
            <a:off x="1447800" y="1600200"/>
            <a:ext cx="7239000" cy="1524000"/>
          </a:xfrm>
        </p:spPr>
        <p:txBody>
          <a:bodyPr/>
          <a:lstStyle/>
          <a:p>
            <a:r>
              <a:rPr lang="en-US" dirty="0"/>
              <a:t>It is possible for an entity to have a relationship </a:t>
            </a:r>
            <a:r>
              <a:rPr lang="en-US" dirty="0">
                <a:solidFill>
                  <a:srgbClr val="00B050"/>
                </a:solidFill>
              </a:rPr>
              <a:t>to</a:t>
            </a:r>
            <a:r>
              <a:rPr lang="en-US" dirty="0"/>
              <a:t> </a:t>
            </a:r>
            <a:r>
              <a:rPr lang="en-US" dirty="0">
                <a:solidFill>
                  <a:srgbClr val="FF0000"/>
                </a:solidFill>
              </a:rPr>
              <a:t>itself</a:t>
            </a:r>
            <a:r>
              <a:rPr lang="en-US" dirty="0">
                <a:cs typeface="Arial" charset="0"/>
              </a:rPr>
              <a:t>—this is called a </a:t>
            </a:r>
            <a:r>
              <a:rPr lang="en-US" b="1" dirty="0">
                <a:cs typeface="Arial" charset="0"/>
              </a:rPr>
              <a:t>recursive relationship.</a:t>
            </a:r>
          </a:p>
          <a:p>
            <a:endParaRPr lang="en-US" sz="2800" b="1" dirty="0"/>
          </a:p>
        </p:txBody>
      </p:sp>
      <p:sp>
        <p:nvSpPr>
          <p:cNvPr id="93188" name="Slide Number Placeholder 1"/>
          <p:cNvSpPr>
            <a:spLocks noGrp="1"/>
          </p:cNvSpPr>
          <p:nvPr>
            <p:ph type="sldNum" sz="quarter" idx="11"/>
          </p:nvPr>
        </p:nvSpPr>
        <p:spPr>
          <a:noFill/>
        </p:spPr>
        <p:txBody>
          <a:bodyPr/>
          <a:lstStyle/>
          <a:p>
            <a:r>
              <a:rPr lang="en-US" dirty="0">
                <a:cs typeface="Arial" charset="0"/>
              </a:rPr>
              <a:t>4-</a:t>
            </a:r>
            <a:fld id="{EE66E0BA-9C0B-4B0E-92FB-F334F47103F8}" type="slidenum">
              <a:rPr lang="en-US">
                <a:cs typeface="Arial" charset="0"/>
              </a:rPr>
              <a:pPr/>
              <a:t>41</a:t>
            </a:fld>
            <a:endParaRPr lang="en-US" dirty="0">
              <a:cs typeface="Arial" charset="0"/>
            </a:endParaRPr>
          </a:p>
        </p:txBody>
      </p:sp>
      <p:sp>
        <p:nvSpPr>
          <p:cNvPr id="7" name="Rectangle 6"/>
          <p:cNvSpPr/>
          <p:nvPr/>
        </p:nvSpPr>
        <p:spPr>
          <a:xfrm>
            <a:off x="5105400" y="5602069"/>
            <a:ext cx="3581400" cy="646331"/>
          </a:xfrm>
          <a:prstGeom prst="rect">
            <a:avLst/>
          </a:prstGeom>
        </p:spPr>
        <p:txBody>
          <a:bodyPr wrap="square">
            <a:spAutoFit/>
          </a:bodyPr>
          <a:lstStyle/>
          <a:p>
            <a:r>
              <a:rPr lang="en-US" dirty="0"/>
              <a:t>Figure 4-15:</a:t>
            </a:r>
            <a:br>
              <a:rPr lang="en-US" dirty="0"/>
            </a:br>
            <a:r>
              <a:rPr lang="en-US" dirty="0"/>
              <a:t>Example Recursive Relationship</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3" name="왼쪽으로 구부러진 화살표 2"/>
          <p:cNvSpPr/>
          <p:nvPr/>
        </p:nvSpPr>
        <p:spPr>
          <a:xfrm>
            <a:off x="4495800" y="4872159"/>
            <a:ext cx="457200" cy="9144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r>
              <a:rPr lang="en-US" sz="3600" dirty="0"/>
              <a:t>Developing an E-R Diagram</a:t>
            </a:r>
          </a:p>
        </p:txBody>
      </p:sp>
      <p:sp>
        <p:nvSpPr>
          <p:cNvPr id="95234" name="Rectangle 3"/>
          <p:cNvSpPr>
            <a:spLocks noGrp="1" noChangeArrowheads="1"/>
          </p:cNvSpPr>
          <p:nvPr>
            <p:ph idx="1"/>
          </p:nvPr>
        </p:nvSpPr>
        <p:spPr>
          <a:xfrm>
            <a:off x="1447800" y="1600200"/>
            <a:ext cx="7239000" cy="4572000"/>
          </a:xfrm>
        </p:spPr>
        <p:txBody>
          <a:bodyPr>
            <a:normAutofit fontScale="85000" lnSpcReduction="20000"/>
          </a:bodyPr>
          <a:lstStyle/>
          <a:p>
            <a:pPr>
              <a:lnSpc>
                <a:spcPct val="90000"/>
              </a:lnSpc>
            </a:pPr>
            <a:r>
              <a:rPr lang="en-US" sz="2800" dirty="0"/>
              <a:t>Heather Sweeney Designs will be used as an ongoing example throughout Chapters 4, 5, 6 and 7.</a:t>
            </a:r>
          </a:p>
          <a:p>
            <a:pPr lvl="1">
              <a:lnSpc>
                <a:spcPct val="90000"/>
              </a:lnSpc>
            </a:pPr>
            <a:r>
              <a:rPr lang="en-US" sz="2400" dirty="0">
                <a:solidFill>
                  <a:srgbClr val="00B0F0"/>
                </a:solidFill>
              </a:rPr>
              <a:t>Heather Sweeney </a:t>
            </a:r>
            <a:r>
              <a:rPr lang="en-US" sz="2400" dirty="0"/>
              <a:t>is an interior </a:t>
            </a:r>
            <a:r>
              <a:rPr lang="en-US" sz="2400" dirty="0">
                <a:solidFill>
                  <a:srgbClr val="FF0000"/>
                </a:solidFill>
              </a:rPr>
              <a:t>designer</a:t>
            </a:r>
            <a:r>
              <a:rPr lang="en-US" sz="2400" dirty="0"/>
              <a:t> who specializes in home kitchen design.</a:t>
            </a:r>
          </a:p>
          <a:p>
            <a:pPr lvl="1">
              <a:lnSpc>
                <a:spcPct val="90000"/>
              </a:lnSpc>
            </a:pPr>
            <a:r>
              <a:rPr lang="en-US" sz="2400" dirty="0"/>
              <a:t>She </a:t>
            </a:r>
            <a:r>
              <a:rPr lang="en-US" sz="2400" dirty="0">
                <a:solidFill>
                  <a:srgbClr val="FF0000"/>
                </a:solidFill>
              </a:rPr>
              <a:t>offers</a:t>
            </a:r>
            <a:r>
              <a:rPr lang="en-US" sz="2400" dirty="0"/>
              <a:t> a variety of free </a:t>
            </a:r>
            <a:r>
              <a:rPr lang="en-US" sz="2400" dirty="0">
                <a:solidFill>
                  <a:srgbClr val="00B050"/>
                </a:solidFill>
              </a:rPr>
              <a:t>seminars</a:t>
            </a:r>
            <a:r>
              <a:rPr lang="en-US" sz="2400" dirty="0"/>
              <a:t> at </a:t>
            </a:r>
            <a:r>
              <a:rPr lang="en-US" sz="2400" dirty="0">
                <a:solidFill>
                  <a:srgbClr val="92D050"/>
                </a:solidFill>
              </a:rPr>
              <a:t>home shows</a:t>
            </a:r>
            <a:r>
              <a:rPr lang="en-US" sz="2400" dirty="0"/>
              <a:t>, kitchen and appliance stores and other public locations.</a:t>
            </a:r>
          </a:p>
          <a:p>
            <a:pPr lvl="1">
              <a:lnSpc>
                <a:spcPct val="90000"/>
              </a:lnSpc>
            </a:pPr>
            <a:r>
              <a:rPr lang="en-US" sz="2400" dirty="0"/>
              <a:t>She </a:t>
            </a:r>
            <a:r>
              <a:rPr lang="en-US" sz="2400" dirty="0">
                <a:solidFill>
                  <a:srgbClr val="FF0000"/>
                </a:solidFill>
              </a:rPr>
              <a:t>earns</a:t>
            </a:r>
            <a:r>
              <a:rPr lang="en-US" sz="2400" dirty="0"/>
              <a:t> revenue by </a:t>
            </a:r>
            <a:r>
              <a:rPr lang="en-US" sz="2400" dirty="0">
                <a:solidFill>
                  <a:srgbClr val="00B050"/>
                </a:solidFill>
              </a:rPr>
              <a:t>selling</a:t>
            </a:r>
            <a:r>
              <a:rPr lang="en-US" sz="2400" dirty="0"/>
              <a:t> books and videos that instruct people on kitchen design.</a:t>
            </a:r>
          </a:p>
          <a:p>
            <a:pPr lvl="1">
              <a:lnSpc>
                <a:spcPct val="90000"/>
              </a:lnSpc>
            </a:pPr>
            <a:r>
              <a:rPr lang="en-US" sz="2400" dirty="0"/>
              <a:t>She also </a:t>
            </a:r>
            <a:r>
              <a:rPr lang="en-US" sz="2400" dirty="0">
                <a:solidFill>
                  <a:srgbClr val="FF0000"/>
                </a:solidFill>
              </a:rPr>
              <a:t>offers</a:t>
            </a:r>
            <a:r>
              <a:rPr lang="en-US" sz="2400" dirty="0"/>
              <a:t> custom-design </a:t>
            </a:r>
            <a:r>
              <a:rPr lang="en-US" sz="2400" dirty="0">
                <a:solidFill>
                  <a:srgbClr val="00B050"/>
                </a:solidFill>
              </a:rPr>
              <a:t>consulting</a:t>
            </a:r>
            <a:r>
              <a:rPr lang="en-US" sz="2400" dirty="0"/>
              <a:t> services.</a:t>
            </a:r>
          </a:p>
          <a:p>
            <a:pPr lvl="1">
              <a:lnSpc>
                <a:spcPct val="90000"/>
              </a:lnSpc>
            </a:pPr>
            <a:r>
              <a:rPr lang="en-US" altLang="ko-KR" sz="2400" kern="1200" dirty="0">
                <a:latin typeface="Arial" charset="0"/>
              </a:rPr>
              <a:t>She would like to </a:t>
            </a:r>
            <a:r>
              <a:rPr lang="en-US" altLang="ko-KR" sz="2400" u="sng" kern="1200" dirty="0">
                <a:solidFill>
                  <a:srgbClr val="00B050"/>
                </a:solidFill>
                <a:latin typeface="Arial" charset="0"/>
              </a:rPr>
              <a:t>develop</a:t>
            </a:r>
            <a:r>
              <a:rPr lang="en-US" altLang="ko-KR" sz="2400" kern="1200" dirty="0">
                <a:latin typeface="Arial" charset="0"/>
              </a:rPr>
              <a:t> a </a:t>
            </a:r>
            <a:r>
              <a:rPr lang="en-US" altLang="ko-KR" sz="2400" b="1" kern="1200" dirty="0">
                <a:solidFill>
                  <a:srgbClr val="FF0000"/>
                </a:solidFill>
                <a:latin typeface="Arial" charset="0"/>
              </a:rPr>
              <a:t>database</a:t>
            </a:r>
            <a:r>
              <a:rPr lang="en-US" altLang="ko-KR" sz="2400" kern="1200" dirty="0">
                <a:latin typeface="Arial" charset="0"/>
              </a:rPr>
              <a:t> </a:t>
            </a:r>
          </a:p>
          <a:p>
            <a:pPr lvl="2">
              <a:lnSpc>
                <a:spcPct val="90000"/>
              </a:lnSpc>
            </a:pPr>
            <a:r>
              <a:rPr lang="en-US" altLang="ko-KR" sz="2000" kern="1200" dirty="0">
                <a:latin typeface="Arial" charset="0"/>
              </a:rPr>
              <a:t>to keep </a:t>
            </a:r>
            <a:r>
              <a:rPr lang="en-US" altLang="ko-KR" sz="2000" kern="1200" dirty="0">
                <a:solidFill>
                  <a:srgbClr val="00B0F0"/>
                </a:solidFill>
                <a:latin typeface="Arial" charset="0"/>
              </a:rPr>
              <a:t>track</a:t>
            </a:r>
            <a:r>
              <a:rPr lang="en-US" altLang="ko-KR" sz="2000" kern="1200" dirty="0">
                <a:latin typeface="Arial" charset="0"/>
              </a:rPr>
              <a:t> of </a:t>
            </a:r>
            <a:r>
              <a:rPr lang="en-US" altLang="ko-KR" sz="2000" kern="1200" dirty="0">
                <a:solidFill>
                  <a:srgbClr val="7973F5"/>
                </a:solidFill>
                <a:latin typeface="Arial" charset="0"/>
              </a:rPr>
              <a:t>customers</a:t>
            </a:r>
            <a:r>
              <a:rPr lang="en-US" altLang="ko-KR" sz="2000" kern="1200" dirty="0">
                <a:latin typeface="Arial" charset="0"/>
              </a:rPr>
              <a:t>, </a:t>
            </a:r>
          </a:p>
          <a:p>
            <a:pPr lvl="2">
              <a:lnSpc>
                <a:spcPct val="90000"/>
              </a:lnSpc>
            </a:pPr>
            <a:r>
              <a:rPr lang="en-US" altLang="ko-KR" sz="2000" kern="1200" dirty="0">
                <a:latin typeface="Arial" charset="0"/>
              </a:rPr>
              <a:t>the </a:t>
            </a:r>
            <a:r>
              <a:rPr lang="en-US" altLang="ko-KR" sz="2000" kern="1200" dirty="0">
                <a:solidFill>
                  <a:srgbClr val="7973F5"/>
                </a:solidFill>
                <a:latin typeface="Arial" charset="0"/>
              </a:rPr>
              <a:t>seminars</a:t>
            </a:r>
            <a:r>
              <a:rPr lang="en-US" altLang="ko-KR" sz="2000" kern="1200" dirty="0">
                <a:latin typeface="Arial" charset="0"/>
              </a:rPr>
              <a:t> they have attended, </a:t>
            </a:r>
          </a:p>
          <a:p>
            <a:pPr lvl="2">
              <a:lnSpc>
                <a:spcPct val="90000"/>
              </a:lnSpc>
            </a:pPr>
            <a:r>
              <a:rPr lang="en-US" altLang="ko-KR" sz="2000" kern="1200" dirty="0">
                <a:latin typeface="Arial" charset="0"/>
              </a:rPr>
              <a:t>the </a:t>
            </a:r>
            <a:r>
              <a:rPr lang="en-US" altLang="ko-KR" sz="2000" kern="1200" dirty="0">
                <a:solidFill>
                  <a:srgbClr val="7973F5"/>
                </a:solidFill>
                <a:latin typeface="Arial" charset="0"/>
              </a:rPr>
              <a:t>contacts</a:t>
            </a:r>
            <a:r>
              <a:rPr lang="en-US" altLang="ko-KR" sz="2000" kern="1200" dirty="0">
                <a:latin typeface="Arial" charset="0"/>
              </a:rPr>
              <a:t> she has made with them, and </a:t>
            </a:r>
          </a:p>
          <a:p>
            <a:pPr lvl="2">
              <a:lnSpc>
                <a:spcPct val="90000"/>
              </a:lnSpc>
            </a:pPr>
            <a:r>
              <a:rPr lang="en-US" altLang="ko-KR" sz="2000" kern="1200" dirty="0">
                <a:latin typeface="Arial" charset="0"/>
              </a:rPr>
              <a:t>the </a:t>
            </a:r>
            <a:r>
              <a:rPr lang="en-US" altLang="ko-KR" sz="2000" kern="1200" dirty="0">
                <a:solidFill>
                  <a:srgbClr val="7973F5"/>
                </a:solidFill>
                <a:latin typeface="Arial" charset="0"/>
              </a:rPr>
              <a:t>purchases</a:t>
            </a:r>
            <a:r>
              <a:rPr lang="en-US" altLang="ko-KR" sz="2000" kern="1200" dirty="0">
                <a:latin typeface="Arial" charset="0"/>
              </a:rPr>
              <a:t> they have made. </a:t>
            </a:r>
          </a:p>
          <a:p>
            <a:pPr lvl="1">
              <a:lnSpc>
                <a:spcPct val="90000"/>
              </a:lnSpc>
            </a:pPr>
            <a:r>
              <a:rPr lang="en-US" altLang="ko-KR" sz="2400" kern="1200" dirty="0">
                <a:latin typeface="Arial" charset="0"/>
              </a:rPr>
              <a:t>She wants to </a:t>
            </a:r>
            <a:r>
              <a:rPr lang="en-US" altLang="ko-KR" sz="2400" u="sng" kern="1200" dirty="0">
                <a:solidFill>
                  <a:srgbClr val="00B050"/>
                </a:solidFill>
                <a:latin typeface="Arial" charset="0"/>
              </a:rPr>
              <a:t>use</a:t>
            </a:r>
            <a:r>
              <a:rPr lang="en-US" altLang="ko-KR" sz="2400" kern="1200" dirty="0">
                <a:latin typeface="Arial" charset="0"/>
              </a:rPr>
              <a:t> this </a:t>
            </a:r>
            <a:r>
              <a:rPr lang="en-US" altLang="ko-KR" sz="2400" b="1" kern="1200" dirty="0">
                <a:solidFill>
                  <a:srgbClr val="FF0000"/>
                </a:solidFill>
                <a:latin typeface="Arial" charset="0"/>
              </a:rPr>
              <a:t>database</a:t>
            </a:r>
            <a:r>
              <a:rPr lang="en-US" altLang="ko-KR" sz="2400" kern="1200" dirty="0">
                <a:latin typeface="Arial" charset="0"/>
              </a:rPr>
              <a:t> </a:t>
            </a:r>
          </a:p>
          <a:p>
            <a:pPr lvl="2">
              <a:lnSpc>
                <a:spcPct val="90000"/>
              </a:lnSpc>
            </a:pPr>
            <a:r>
              <a:rPr lang="en-US" altLang="ko-KR" sz="2000" kern="1200" dirty="0">
                <a:latin typeface="Arial" charset="0"/>
              </a:rPr>
              <a:t>to continue to </a:t>
            </a:r>
            <a:r>
              <a:rPr lang="en-US" altLang="ko-KR" sz="2000" kern="1200" dirty="0">
                <a:solidFill>
                  <a:srgbClr val="00B0F0"/>
                </a:solidFill>
                <a:latin typeface="Arial" charset="0"/>
              </a:rPr>
              <a:t>contact</a:t>
            </a:r>
            <a:r>
              <a:rPr lang="en-US" altLang="ko-KR" sz="2000" kern="1200" dirty="0">
                <a:latin typeface="Arial" charset="0"/>
              </a:rPr>
              <a:t> her </a:t>
            </a:r>
            <a:r>
              <a:rPr lang="en-US" altLang="ko-KR" sz="2000" kern="1200" dirty="0">
                <a:solidFill>
                  <a:srgbClr val="7973F5"/>
                </a:solidFill>
                <a:latin typeface="Arial" charset="0"/>
              </a:rPr>
              <a:t>customers</a:t>
            </a:r>
            <a:r>
              <a:rPr lang="en-US" altLang="ko-KR" sz="2000" kern="1200" dirty="0">
                <a:latin typeface="Arial" charset="0"/>
              </a:rPr>
              <a:t> and </a:t>
            </a:r>
          </a:p>
          <a:p>
            <a:pPr lvl="2">
              <a:lnSpc>
                <a:spcPct val="90000"/>
              </a:lnSpc>
            </a:pPr>
            <a:r>
              <a:rPr lang="en-US" altLang="ko-KR" sz="2000" kern="1200" dirty="0">
                <a:latin typeface="Arial" charset="0"/>
              </a:rPr>
              <a:t>offer them </a:t>
            </a:r>
            <a:r>
              <a:rPr lang="en-US" altLang="ko-KR" sz="2000" kern="1200" dirty="0">
                <a:solidFill>
                  <a:srgbClr val="7973F5"/>
                </a:solidFill>
                <a:latin typeface="Arial" charset="0"/>
              </a:rPr>
              <a:t>products</a:t>
            </a:r>
            <a:r>
              <a:rPr lang="en-US" altLang="ko-KR" sz="2000" kern="1200" dirty="0">
                <a:latin typeface="Arial" charset="0"/>
              </a:rPr>
              <a:t> and </a:t>
            </a:r>
            <a:r>
              <a:rPr lang="en-US" altLang="ko-KR" sz="2000" kern="1200" dirty="0">
                <a:solidFill>
                  <a:srgbClr val="7973F5"/>
                </a:solidFill>
                <a:latin typeface="Arial" charset="0"/>
              </a:rPr>
              <a:t>services</a:t>
            </a:r>
            <a:endParaRPr lang="en-US" sz="2800" dirty="0">
              <a:solidFill>
                <a:srgbClr val="7973F5"/>
              </a:solidFill>
            </a:endParaRPr>
          </a:p>
        </p:txBody>
      </p:sp>
      <p:sp>
        <p:nvSpPr>
          <p:cNvPr id="95235" name="Slide Number Placeholder 1"/>
          <p:cNvSpPr>
            <a:spLocks noGrp="1"/>
          </p:cNvSpPr>
          <p:nvPr>
            <p:ph type="sldNum" sz="quarter" idx="11"/>
          </p:nvPr>
        </p:nvSpPr>
        <p:spPr>
          <a:noFill/>
        </p:spPr>
        <p:txBody>
          <a:bodyPr/>
          <a:lstStyle/>
          <a:p>
            <a:r>
              <a:rPr lang="en-US" dirty="0">
                <a:cs typeface="Arial" charset="0"/>
              </a:rPr>
              <a:t>4-</a:t>
            </a:r>
            <a:fld id="{1A0643D7-4974-450D-8309-ED2CA5E9491F}" type="slidenum">
              <a:rPr lang="en-US">
                <a:cs typeface="Arial" charset="0"/>
              </a:rPr>
              <a:pPr/>
              <a:t>42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260" y="5029200"/>
            <a:ext cx="1717460" cy="1143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r>
              <a:rPr lang="en-US" sz="3600" dirty="0"/>
              <a:t>Developing an E-R Diagram</a:t>
            </a:r>
          </a:p>
        </p:txBody>
      </p:sp>
      <p:sp>
        <p:nvSpPr>
          <p:cNvPr id="95234" name="Rectangle 3"/>
          <p:cNvSpPr>
            <a:spLocks noGrp="1" noChangeArrowheads="1"/>
          </p:cNvSpPr>
          <p:nvPr>
            <p:ph idx="1"/>
          </p:nvPr>
        </p:nvSpPr>
        <p:spPr>
          <a:xfrm>
            <a:off x="1447800" y="1600200"/>
            <a:ext cx="7239000" cy="2514600"/>
          </a:xfrm>
        </p:spPr>
        <p:txBody>
          <a:bodyPr>
            <a:normAutofit fontScale="77500" lnSpcReduction="20000"/>
          </a:bodyPr>
          <a:lstStyle/>
          <a:p>
            <a:pPr>
              <a:lnSpc>
                <a:spcPct val="90000"/>
              </a:lnSpc>
            </a:pPr>
            <a:r>
              <a:rPr lang="en-US" sz="2800" dirty="0"/>
              <a:t>Heather Sweeney Designs will be used as an ongoing example throughout Chapters 4, 5, 6 and 7.</a:t>
            </a:r>
          </a:p>
          <a:p>
            <a:pPr lvl="1">
              <a:lnSpc>
                <a:spcPct val="90000"/>
              </a:lnSpc>
            </a:pPr>
            <a:r>
              <a:rPr lang="en-US" altLang="ko-KR" sz="2400" kern="1200" dirty="0">
                <a:latin typeface="Arial" charset="0"/>
              </a:rPr>
              <a:t>She would like to </a:t>
            </a:r>
            <a:r>
              <a:rPr lang="en-US" altLang="ko-KR" sz="2400" u="sng" kern="1200" dirty="0">
                <a:solidFill>
                  <a:srgbClr val="00B050"/>
                </a:solidFill>
                <a:latin typeface="Arial" charset="0"/>
              </a:rPr>
              <a:t>develop</a:t>
            </a:r>
            <a:r>
              <a:rPr lang="en-US" altLang="ko-KR" sz="2400" kern="1200" dirty="0">
                <a:latin typeface="Arial" charset="0"/>
              </a:rPr>
              <a:t> a </a:t>
            </a:r>
            <a:r>
              <a:rPr lang="en-US" altLang="ko-KR" sz="2400" b="1" kern="1200" dirty="0">
                <a:solidFill>
                  <a:srgbClr val="FF0000"/>
                </a:solidFill>
                <a:latin typeface="Arial" charset="0"/>
              </a:rPr>
              <a:t>database</a:t>
            </a:r>
            <a:r>
              <a:rPr lang="en-US" altLang="ko-KR" sz="2400" kern="1200" dirty="0">
                <a:latin typeface="Arial" charset="0"/>
              </a:rPr>
              <a:t> </a:t>
            </a:r>
          </a:p>
          <a:p>
            <a:pPr lvl="2">
              <a:lnSpc>
                <a:spcPct val="90000"/>
              </a:lnSpc>
            </a:pPr>
            <a:r>
              <a:rPr lang="en-US" altLang="ko-KR" sz="2000" kern="1200" dirty="0">
                <a:latin typeface="Arial" charset="0"/>
              </a:rPr>
              <a:t>to keep </a:t>
            </a:r>
            <a:r>
              <a:rPr lang="en-US" altLang="ko-KR" sz="2000" kern="1200" dirty="0">
                <a:solidFill>
                  <a:srgbClr val="00B0F0"/>
                </a:solidFill>
                <a:latin typeface="Arial" charset="0"/>
              </a:rPr>
              <a:t>track</a:t>
            </a:r>
            <a:r>
              <a:rPr lang="en-US" altLang="ko-KR" sz="2000" kern="1200" dirty="0">
                <a:latin typeface="Arial" charset="0"/>
              </a:rPr>
              <a:t> of </a:t>
            </a:r>
            <a:r>
              <a:rPr lang="en-US" altLang="ko-KR" sz="2000" kern="1200" dirty="0">
                <a:solidFill>
                  <a:srgbClr val="7973F5"/>
                </a:solidFill>
                <a:latin typeface="Arial" charset="0"/>
              </a:rPr>
              <a:t>customers</a:t>
            </a:r>
            <a:r>
              <a:rPr lang="en-US" altLang="ko-KR" sz="2000" kern="1200" dirty="0">
                <a:latin typeface="Arial" charset="0"/>
              </a:rPr>
              <a:t>, </a:t>
            </a:r>
          </a:p>
          <a:p>
            <a:pPr lvl="2">
              <a:lnSpc>
                <a:spcPct val="90000"/>
              </a:lnSpc>
            </a:pPr>
            <a:r>
              <a:rPr lang="en-US" altLang="ko-KR" sz="2000" kern="1200" dirty="0">
                <a:latin typeface="Arial" charset="0"/>
              </a:rPr>
              <a:t>the </a:t>
            </a:r>
            <a:r>
              <a:rPr lang="en-US" altLang="ko-KR" sz="2000" kern="1200" dirty="0">
                <a:solidFill>
                  <a:srgbClr val="7973F5"/>
                </a:solidFill>
                <a:latin typeface="Arial" charset="0"/>
              </a:rPr>
              <a:t>seminars</a:t>
            </a:r>
            <a:r>
              <a:rPr lang="en-US" altLang="ko-KR" sz="2000" kern="1200" dirty="0">
                <a:latin typeface="Arial" charset="0"/>
              </a:rPr>
              <a:t> they have attended, </a:t>
            </a:r>
          </a:p>
          <a:p>
            <a:pPr lvl="2">
              <a:lnSpc>
                <a:spcPct val="90000"/>
              </a:lnSpc>
            </a:pPr>
            <a:r>
              <a:rPr lang="en-US" altLang="ko-KR" sz="2000" kern="1200" dirty="0">
                <a:latin typeface="Arial" charset="0"/>
              </a:rPr>
              <a:t>the </a:t>
            </a:r>
            <a:r>
              <a:rPr lang="en-US" altLang="ko-KR" sz="2000" kern="1200" dirty="0">
                <a:solidFill>
                  <a:srgbClr val="7973F5"/>
                </a:solidFill>
                <a:latin typeface="Arial" charset="0"/>
              </a:rPr>
              <a:t>contacts</a:t>
            </a:r>
            <a:r>
              <a:rPr lang="en-US" altLang="ko-KR" sz="2000" kern="1200" dirty="0">
                <a:latin typeface="Arial" charset="0"/>
              </a:rPr>
              <a:t> she has made with them, and </a:t>
            </a:r>
          </a:p>
          <a:p>
            <a:pPr lvl="2">
              <a:lnSpc>
                <a:spcPct val="90000"/>
              </a:lnSpc>
            </a:pPr>
            <a:r>
              <a:rPr lang="en-US" altLang="ko-KR" sz="2000" kern="1200" dirty="0">
                <a:latin typeface="Arial" charset="0"/>
              </a:rPr>
              <a:t>the </a:t>
            </a:r>
            <a:r>
              <a:rPr lang="en-US" altLang="ko-KR" sz="2000" kern="1200" dirty="0">
                <a:solidFill>
                  <a:srgbClr val="7973F5"/>
                </a:solidFill>
                <a:latin typeface="Arial" charset="0"/>
              </a:rPr>
              <a:t>purchases</a:t>
            </a:r>
            <a:r>
              <a:rPr lang="en-US" altLang="ko-KR" sz="2000" kern="1200" dirty="0">
                <a:latin typeface="Arial" charset="0"/>
              </a:rPr>
              <a:t> they have made. </a:t>
            </a:r>
          </a:p>
          <a:p>
            <a:pPr lvl="1">
              <a:lnSpc>
                <a:spcPct val="90000"/>
              </a:lnSpc>
            </a:pPr>
            <a:r>
              <a:rPr lang="en-US" altLang="ko-KR" sz="2400" kern="1200" dirty="0">
                <a:latin typeface="Arial" charset="0"/>
              </a:rPr>
              <a:t>She wants to </a:t>
            </a:r>
            <a:r>
              <a:rPr lang="en-US" altLang="ko-KR" sz="2400" u="sng" kern="1200" dirty="0">
                <a:solidFill>
                  <a:srgbClr val="00B050"/>
                </a:solidFill>
                <a:latin typeface="Arial" charset="0"/>
              </a:rPr>
              <a:t>use</a:t>
            </a:r>
            <a:r>
              <a:rPr lang="en-US" altLang="ko-KR" sz="2400" kern="1200" dirty="0">
                <a:latin typeface="Arial" charset="0"/>
              </a:rPr>
              <a:t> this </a:t>
            </a:r>
            <a:r>
              <a:rPr lang="en-US" altLang="ko-KR" sz="2400" b="1" kern="1200" dirty="0">
                <a:solidFill>
                  <a:srgbClr val="FF0000"/>
                </a:solidFill>
                <a:latin typeface="Arial" charset="0"/>
              </a:rPr>
              <a:t>database</a:t>
            </a:r>
            <a:r>
              <a:rPr lang="en-US" altLang="ko-KR" sz="2400" kern="1200" dirty="0">
                <a:latin typeface="Arial" charset="0"/>
              </a:rPr>
              <a:t> </a:t>
            </a:r>
          </a:p>
          <a:p>
            <a:pPr lvl="2">
              <a:lnSpc>
                <a:spcPct val="90000"/>
              </a:lnSpc>
            </a:pPr>
            <a:r>
              <a:rPr lang="en-US" altLang="ko-KR" sz="2000" kern="1200" dirty="0">
                <a:latin typeface="Arial" charset="0"/>
              </a:rPr>
              <a:t>to continue to </a:t>
            </a:r>
            <a:r>
              <a:rPr lang="en-US" altLang="ko-KR" sz="2000" kern="1200" dirty="0">
                <a:solidFill>
                  <a:srgbClr val="00B0F0"/>
                </a:solidFill>
                <a:latin typeface="Arial" charset="0"/>
              </a:rPr>
              <a:t>contact</a:t>
            </a:r>
            <a:r>
              <a:rPr lang="en-US" altLang="ko-KR" sz="2000" kern="1200" dirty="0">
                <a:latin typeface="Arial" charset="0"/>
              </a:rPr>
              <a:t> her </a:t>
            </a:r>
            <a:r>
              <a:rPr lang="en-US" altLang="ko-KR" sz="2000" kern="1200" dirty="0">
                <a:solidFill>
                  <a:srgbClr val="7973F5"/>
                </a:solidFill>
                <a:latin typeface="Arial" charset="0"/>
              </a:rPr>
              <a:t>customers</a:t>
            </a:r>
            <a:r>
              <a:rPr lang="en-US" altLang="ko-KR" sz="2000" kern="1200" dirty="0">
                <a:latin typeface="Arial" charset="0"/>
              </a:rPr>
              <a:t> and </a:t>
            </a:r>
          </a:p>
          <a:p>
            <a:pPr lvl="2">
              <a:lnSpc>
                <a:spcPct val="90000"/>
              </a:lnSpc>
            </a:pPr>
            <a:r>
              <a:rPr lang="en-US" altLang="ko-KR" sz="2000" kern="1200" dirty="0">
                <a:latin typeface="Arial" charset="0"/>
              </a:rPr>
              <a:t>offer them </a:t>
            </a:r>
            <a:r>
              <a:rPr lang="en-US" altLang="ko-KR" sz="2000" kern="1200" dirty="0">
                <a:solidFill>
                  <a:srgbClr val="7973F5"/>
                </a:solidFill>
                <a:latin typeface="Arial" charset="0"/>
              </a:rPr>
              <a:t>products</a:t>
            </a:r>
            <a:r>
              <a:rPr lang="en-US" altLang="ko-KR" sz="2000" kern="1200" dirty="0">
                <a:latin typeface="Arial" charset="0"/>
              </a:rPr>
              <a:t> and </a:t>
            </a:r>
            <a:r>
              <a:rPr lang="en-US" altLang="ko-KR" sz="2000" kern="1200" dirty="0">
                <a:solidFill>
                  <a:srgbClr val="7973F5"/>
                </a:solidFill>
                <a:latin typeface="Arial" charset="0"/>
              </a:rPr>
              <a:t>services</a:t>
            </a:r>
            <a:endParaRPr lang="en-US" sz="2800" dirty="0">
              <a:solidFill>
                <a:srgbClr val="7973F5"/>
              </a:solidFill>
            </a:endParaRPr>
          </a:p>
        </p:txBody>
      </p:sp>
      <p:sp>
        <p:nvSpPr>
          <p:cNvPr id="95235" name="Slide Number Placeholder 1"/>
          <p:cNvSpPr>
            <a:spLocks noGrp="1"/>
          </p:cNvSpPr>
          <p:nvPr>
            <p:ph type="sldNum" sz="quarter" idx="11"/>
          </p:nvPr>
        </p:nvSpPr>
        <p:spPr>
          <a:noFill/>
        </p:spPr>
        <p:txBody>
          <a:bodyPr/>
          <a:lstStyle/>
          <a:p>
            <a:r>
              <a:rPr lang="en-US" dirty="0">
                <a:cs typeface="Arial" charset="0"/>
              </a:rPr>
              <a:t>4-</a:t>
            </a:r>
            <a:fld id="{1A0643D7-4974-450D-8309-ED2CA5E9491F}" type="slidenum">
              <a:rPr lang="en-US">
                <a:cs typeface="Arial" charset="0"/>
              </a:rPr>
              <a:pPr/>
              <a:t>43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4114800"/>
            <a:ext cx="2832785" cy="2125225"/>
          </a:xfrm>
          <a:prstGeom prst="rect">
            <a:avLst/>
          </a:prstGeom>
        </p:spPr>
      </p:pic>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0" y="4133831"/>
            <a:ext cx="2818505" cy="2114569"/>
          </a:xfrm>
          <a:prstGeom prst="rect">
            <a:avLst/>
          </a:prstGeom>
        </p:spPr>
      </p:pic>
    </p:spTree>
    <p:extLst>
      <p:ext uri="{BB962C8B-B14F-4D97-AF65-F5344CB8AC3E}">
        <p14:creationId xmlns:p14="http://schemas.microsoft.com/office/powerpoint/2010/main" val="31440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30147" y="1634876"/>
            <a:ext cx="5674306" cy="3940136"/>
          </a:xfrm>
          <a:prstGeom prst="rect">
            <a:avLst/>
          </a:prstGeom>
        </p:spPr>
      </p:pic>
      <p:sp>
        <p:nvSpPr>
          <p:cNvPr id="97282" name="Rectangle 2"/>
          <p:cNvSpPr>
            <a:spLocks noGrp="1" noChangeArrowheads="1"/>
          </p:cNvSpPr>
          <p:nvPr>
            <p:ph type="title"/>
          </p:nvPr>
        </p:nvSpPr>
        <p:spPr/>
        <p:txBody>
          <a:bodyPr/>
          <a:lstStyle/>
          <a:p>
            <a:r>
              <a:rPr lang="en-US" sz="3200" dirty="0"/>
              <a:t>Heather Sweeney Designs:</a:t>
            </a:r>
            <a:br>
              <a:rPr lang="en-US" sz="4000" dirty="0"/>
            </a:br>
            <a:r>
              <a:rPr lang="en-US" sz="3600" dirty="0"/>
              <a:t>The </a:t>
            </a:r>
            <a:r>
              <a:rPr lang="en-US" sz="3600" dirty="0">
                <a:solidFill>
                  <a:srgbClr val="00B050"/>
                </a:solidFill>
              </a:rPr>
              <a:t>Seminar</a:t>
            </a:r>
            <a:r>
              <a:rPr lang="en-US" sz="3600" dirty="0"/>
              <a:t> </a:t>
            </a:r>
            <a:r>
              <a:rPr lang="en-US" sz="3600" dirty="0">
                <a:solidFill>
                  <a:srgbClr val="FF0000"/>
                </a:solidFill>
              </a:rPr>
              <a:t>Customer</a:t>
            </a:r>
            <a:r>
              <a:rPr lang="en-US" sz="3600" dirty="0"/>
              <a:t> List</a:t>
            </a:r>
          </a:p>
        </p:txBody>
      </p:sp>
      <p:sp>
        <p:nvSpPr>
          <p:cNvPr id="97283" name="Slide Number Placeholder 1"/>
          <p:cNvSpPr>
            <a:spLocks noGrp="1"/>
          </p:cNvSpPr>
          <p:nvPr>
            <p:ph type="sldNum" sz="quarter" idx="11"/>
          </p:nvPr>
        </p:nvSpPr>
        <p:spPr>
          <a:noFill/>
        </p:spPr>
        <p:txBody>
          <a:bodyPr/>
          <a:lstStyle/>
          <a:p>
            <a:r>
              <a:rPr lang="en-US" dirty="0">
                <a:cs typeface="Arial" charset="0"/>
              </a:rPr>
              <a:t>4-</a:t>
            </a:r>
            <a:fld id="{C2FC33B1-44E8-419E-B63F-D6D77297EBB0}" type="slidenum">
              <a:rPr lang="en-US">
                <a:cs typeface="Arial" charset="0"/>
              </a:rPr>
              <a:pPr/>
              <a:t>44</a:t>
            </a:fld>
            <a:endParaRPr lang="en-US" dirty="0">
              <a:cs typeface="Arial" charset="0"/>
            </a:endParaRPr>
          </a:p>
        </p:txBody>
      </p:sp>
      <p:sp>
        <p:nvSpPr>
          <p:cNvPr id="6" name="Rectangle 5"/>
          <p:cNvSpPr/>
          <p:nvPr/>
        </p:nvSpPr>
        <p:spPr>
          <a:xfrm>
            <a:off x="2590800" y="5575012"/>
            <a:ext cx="5257800" cy="584775"/>
          </a:xfrm>
          <a:prstGeom prst="rect">
            <a:avLst/>
          </a:prstGeom>
        </p:spPr>
        <p:txBody>
          <a:bodyPr wrap="square">
            <a:spAutoFit/>
          </a:bodyPr>
          <a:lstStyle/>
          <a:p>
            <a:pPr algn="just"/>
            <a:r>
              <a:rPr lang="en-US" sz="1600" dirty="0"/>
              <a:t>Figure 4-16:  Example Seminar Customer List - </a:t>
            </a:r>
            <a:r>
              <a:rPr lang="en-US" altLang="ko-KR" sz="1600" dirty="0"/>
              <a:t>the </a:t>
            </a:r>
            <a:r>
              <a:rPr lang="en-US" altLang="ko-KR" sz="1600" dirty="0">
                <a:solidFill>
                  <a:srgbClr val="FF0000"/>
                </a:solidFill>
              </a:rPr>
              <a:t>form</a:t>
            </a:r>
            <a:r>
              <a:rPr lang="en-US" altLang="ko-KR" sz="1600" dirty="0"/>
              <a:t> that Heather or her assistant </a:t>
            </a:r>
            <a:r>
              <a:rPr lang="en-US" altLang="ko-KR" sz="1600" dirty="0">
                <a:solidFill>
                  <a:srgbClr val="FF0000"/>
                </a:solidFill>
              </a:rPr>
              <a:t>fills</a:t>
            </a:r>
            <a:r>
              <a:rPr lang="en-US" altLang="ko-KR" sz="1600" dirty="0"/>
              <a:t> </a:t>
            </a:r>
            <a:r>
              <a:rPr lang="en-US" altLang="ko-KR" sz="1600" dirty="0">
                <a:solidFill>
                  <a:srgbClr val="FF0000"/>
                </a:solidFill>
              </a:rPr>
              <a:t>out</a:t>
            </a:r>
            <a:r>
              <a:rPr lang="en-US" altLang="ko-KR" sz="1600" dirty="0"/>
              <a:t> at seminars</a:t>
            </a:r>
            <a:endParaRPr lang="en-US" sz="1600" dirty="0"/>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4" name="타원 3"/>
          <p:cNvSpPr/>
          <p:nvPr/>
        </p:nvSpPr>
        <p:spPr>
          <a:xfrm>
            <a:off x="4267200" y="1981200"/>
            <a:ext cx="635223" cy="304800"/>
          </a:xfrm>
          <a:prstGeom prst="ellipse">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4914900" y="1981200"/>
            <a:ext cx="609600" cy="304800"/>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9" name="타원 8"/>
          <p:cNvSpPr/>
          <p:nvPr/>
        </p:nvSpPr>
        <p:spPr>
          <a:xfrm>
            <a:off x="2362200" y="2664331"/>
            <a:ext cx="609600" cy="304800"/>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타원 9"/>
          <p:cNvSpPr/>
          <p:nvPr/>
        </p:nvSpPr>
        <p:spPr>
          <a:xfrm>
            <a:off x="2590800" y="3625706"/>
            <a:ext cx="609600" cy="304800"/>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4681" y="1817842"/>
            <a:ext cx="7410719" cy="1205572"/>
          </a:xfrm>
          <a:prstGeom prst="rect">
            <a:avLst/>
          </a:prstGeom>
        </p:spPr>
      </p:pic>
      <p:sp>
        <p:nvSpPr>
          <p:cNvPr id="99330" name="Rectangle 2"/>
          <p:cNvSpPr>
            <a:spLocks noGrp="1" noChangeArrowheads="1"/>
          </p:cNvSpPr>
          <p:nvPr>
            <p:ph type="title"/>
          </p:nvPr>
        </p:nvSpPr>
        <p:spPr>
          <a:xfrm>
            <a:off x="1447800" y="274638"/>
            <a:ext cx="7391400" cy="1143000"/>
          </a:xfrm>
        </p:spPr>
        <p:txBody>
          <a:bodyPr/>
          <a:lstStyle/>
          <a:p>
            <a:r>
              <a:rPr lang="en-US" sz="3200" dirty="0"/>
              <a:t>Heather Sweeney Designs:</a:t>
            </a:r>
            <a:br>
              <a:rPr lang="en-US" sz="4000" dirty="0"/>
            </a:br>
            <a:r>
              <a:rPr lang="en-US" sz="3600" dirty="0"/>
              <a:t>Initial E-R Diagram I</a:t>
            </a:r>
          </a:p>
        </p:txBody>
      </p:sp>
      <p:sp>
        <p:nvSpPr>
          <p:cNvPr id="99331" name="Slide Number Placeholder 1"/>
          <p:cNvSpPr>
            <a:spLocks noGrp="1"/>
          </p:cNvSpPr>
          <p:nvPr>
            <p:ph type="sldNum" sz="quarter" idx="11"/>
          </p:nvPr>
        </p:nvSpPr>
        <p:spPr>
          <a:noFill/>
        </p:spPr>
        <p:txBody>
          <a:bodyPr/>
          <a:lstStyle/>
          <a:p>
            <a:r>
              <a:rPr lang="en-US" dirty="0">
                <a:cs typeface="Arial" charset="0"/>
              </a:rPr>
              <a:t>4-</a:t>
            </a:r>
            <a:fld id="{3FEAAB67-5549-4C97-818A-27914A1AEDDE}" type="slidenum">
              <a:rPr lang="en-US">
                <a:cs typeface="Arial" charset="0"/>
              </a:rPr>
              <a:pPr/>
              <a:t>45</a:t>
            </a:fld>
            <a:endParaRPr lang="en-US" dirty="0">
              <a:cs typeface="Arial" charset="0"/>
            </a:endParaRPr>
          </a:p>
        </p:txBody>
      </p:sp>
      <p:sp>
        <p:nvSpPr>
          <p:cNvPr id="6" name="Rectangle 5"/>
          <p:cNvSpPr/>
          <p:nvPr/>
        </p:nvSpPr>
        <p:spPr>
          <a:xfrm>
            <a:off x="2057400" y="5955268"/>
            <a:ext cx="6781800" cy="369332"/>
          </a:xfrm>
          <a:prstGeom prst="rect">
            <a:avLst/>
          </a:prstGeom>
        </p:spPr>
        <p:txBody>
          <a:bodyPr wrap="square">
            <a:spAutoFit/>
          </a:bodyPr>
          <a:lstStyle/>
          <a:p>
            <a:r>
              <a:rPr lang="en-US" dirty="0"/>
              <a:t>Figure 4-17:  Initial E-R Diagram for Heather Sweeney Designs</a:t>
            </a:r>
          </a:p>
        </p:txBody>
      </p:sp>
      <p:sp>
        <p:nvSpPr>
          <p:cNvPr id="7" name="Rectangle 6"/>
          <p:cNvSpPr/>
          <p:nvPr/>
        </p:nvSpPr>
        <p:spPr>
          <a:xfrm>
            <a:off x="1828800" y="5574268"/>
            <a:ext cx="7010400" cy="369332"/>
          </a:xfrm>
          <a:prstGeom prst="rect">
            <a:avLst/>
          </a:prstGeom>
        </p:spPr>
        <p:txBody>
          <a:bodyPr wrap="square">
            <a:spAutoFit/>
          </a:bodyPr>
          <a:lstStyle/>
          <a:p>
            <a:r>
              <a:rPr lang="en-US" dirty="0"/>
              <a:t>(a) First Version of the SEMINAR and CUSTOMER E-R Diagram</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8" name="타원 7"/>
          <p:cNvSpPr/>
          <p:nvPr/>
        </p:nvSpPr>
        <p:spPr>
          <a:xfrm flipH="1">
            <a:off x="4038600" y="2362200"/>
            <a:ext cx="152401" cy="207427"/>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9" name="타원 8"/>
          <p:cNvSpPr/>
          <p:nvPr/>
        </p:nvSpPr>
        <p:spPr>
          <a:xfrm flipH="1">
            <a:off x="5943599" y="2362200"/>
            <a:ext cx="152401" cy="207427"/>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타원 9"/>
          <p:cNvSpPr/>
          <p:nvPr/>
        </p:nvSpPr>
        <p:spPr>
          <a:xfrm flipH="1">
            <a:off x="2057399" y="2187724"/>
            <a:ext cx="457200" cy="207427"/>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타원 10"/>
          <p:cNvSpPr/>
          <p:nvPr/>
        </p:nvSpPr>
        <p:spPr>
          <a:xfrm flipH="1">
            <a:off x="6496320" y="2213201"/>
            <a:ext cx="457200" cy="207427"/>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2" name="타원 11"/>
          <p:cNvSpPr/>
          <p:nvPr/>
        </p:nvSpPr>
        <p:spPr>
          <a:xfrm>
            <a:off x="1447801" y="1712333"/>
            <a:ext cx="838200" cy="304800"/>
          </a:xfrm>
          <a:prstGeom prst="ellipse">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6191520" y="1717901"/>
            <a:ext cx="971280" cy="304800"/>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0900" y="3056960"/>
            <a:ext cx="3643313" cy="253411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4681" y="1814189"/>
            <a:ext cx="7410719" cy="1581426"/>
          </a:xfrm>
          <a:prstGeom prst="rect">
            <a:avLst/>
          </a:prstGeom>
        </p:spPr>
      </p:pic>
      <p:sp>
        <p:nvSpPr>
          <p:cNvPr id="101378" name="Rectangle 2"/>
          <p:cNvSpPr>
            <a:spLocks noGrp="1" noChangeArrowheads="1"/>
          </p:cNvSpPr>
          <p:nvPr>
            <p:ph type="title"/>
          </p:nvPr>
        </p:nvSpPr>
        <p:spPr>
          <a:xfrm>
            <a:off x="1447800" y="274638"/>
            <a:ext cx="7391400" cy="1143000"/>
          </a:xfrm>
        </p:spPr>
        <p:txBody>
          <a:bodyPr/>
          <a:lstStyle/>
          <a:p>
            <a:r>
              <a:rPr lang="en-US" sz="3200" dirty="0"/>
              <a:t>Heather Sweeney Designs:</a:t>
            </a:r>
            <a:br>
              <a:rPr lang="en-US" sz="4000" dirty="0"/>
            </a:br>
            <a:r>
              <a:rPr lang="en-US" sz="3600" dirty="0"/>
              <a:t>Initial E-R Diagram II</a:t>
            </a:r>
          </a:p>
        </p:txBody>
      </p:sp>
      <p:sp>
        <p:nvSpPr>
          <p:cNvPr id="101379" name="Slide Number Placeholder 1"/>
          <p:cNvSpPr>
            <a:spLocks noGrp="1"/>
          </p:cNvSpPr>
          <p:nvPr>
            <p:ph type="sldNum" sz="quarter" idx="11"/>
          </p:nvPr>
        </p:nvSpPr>
        <p:spPr>
          <a:noFill/>
        </p:spPr>
        <p:txBody>
          <a:bodyPr/>
          <a:lstStyle/>
          <a:p>
            <a:r>
              <a:rPr lang="en-US" dirty="0">
                <a:cs typeface="Arial" charset="0"/>
              </a:rPr>
              <a:t>4-</a:t>
            </a:r>
            <a:fld id="{E3F71E3A-763D-4F6A-902B-BC560CE53556}" type="slidenum">
              <a:rPr lang="en-US">
                <a:cs typeface="Arial" charset="0"/>
              </a:rPr>
              <a:pPr/>
              <a:t>46</a:t>
            </a:fld>
            <a:endParaRPr lang="en-US" dirty="0">
              <a:cs typeface="Arial" charset="0"/>
            </a:endParaRPr>
          </a:p>
        </p:txBody>
      </p:sp>
      <p:sp>
        <p:nvSpPr>
          <p:cNvPr id="6" name="Rectangle 5"/>
          <p:cNvSpPr/>
          <p:nvPr/>
        </p:nvSpPr>
        <p:spPr>
          <a:xfrm>
            <a:off x="2057400" y="5955268"/>
            <a:ext cx="6807200" cy="369332"/>
          </a:xfrm>
          <a:prstGeom prst="rect">
            <a:avLst/>
          </a:prstGeom>
        </p:spPr>
        <p:txBody>
          <a:bodyPr wrap="square">
            <a:spAutoFit/>
          </a:bodyPr>
          <a:lstStyle/>
          <a:p>
            <a:r>
              <a:rPr lang="en-US" dirty="0"/>
              <a:t>Figure 4-17:  Initial E-R Diagram for Heather Sweeney Designs</a:t>
            </a:r>
          </a:p>
        </p:txBody>
      </p:sp>
      <p:sp>
        <p:nvSpPr>
          <p:cNvPr id="7" name="Rectangle 6"/>
          <p:cNvSpPr/>
          <p:nvPr/>
        </p:nvSpPr>
        <p:spPr>
          <a:xfrm>
            <a:off x="1676400" y="5650468"/>
            <a:ext cx="7086600" cy="369332"/>
          </a:xfrm>
          <a:prstGeom prst="rect">
            <a:avLst/>
          </a:prstGeom>
        </p:spPr>
        <p:txBody>
          <a:bodyPr wrap="square">
            <a:spAutoFit/>
          </a:bodyPr>
          <a:lstStyle/>
          <a:p>
            <a:r>
              <a:rPr lang="en-US" dirty="0"/>
              <a:t>(b) Second Version of the SEMINAR and CUSTOMER E-R Diagram</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6548" y="3451389"/>
            <a:ext cx="3219052" cy="223902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0810" y="1735161"/>
            <a:ext cx="7414590" cy="1568062"/>
          </a:xfrm>
          <a:prstGeom prst="rect">
            <a:avLst/>
          </a:prstGeom>
        </p:spPr>
      </p:pic>
      <p:sp>
        <p:nvSpPr>
          <p:cNvPr id="103426" name="Rectangle 2"/>
          <p:cNvSpPr>
            <a:spLocks noGrp="1" noChangeArrowheads="1"/>
          </p:cNvSpPr>
          <p:nvPr>
            <p:ph type="title"/>
          </p:nvPr>
        </p:nvSpPr>
        <p:spPr>
          <a:xfrm>
            <a:off x="1447800" y="274638"/>
            <a:ext cx="7391400" cy="1143000"/>
          </a:xfrm>
        </p:spPr>
        <p:txBody>
          <a:bodyPr/>
          <a:lstStyle/>
          <a:p>
            <a:r>
              <a:rPr lang="en-US" sz="3200" dirty="0"/>
              <a:t>Heather Sweeney Designs:</a:t>
            </a:r>
            <a:br>
              <a:rPr lang="en-US" sz="4000" dirty="0"/>
            </a:br>
            <a:r>
              <a:rPr lang="en-US" sz="3600" dirty="0"/>
              <a:t>Initial E-R Diagram III</a:t>
            </a:r>
          </a:p>
        </p:txBody>
      </p:sp>
      <p:sp>
        <p:nvSpPr>
          <p:cNvPr id="103427" name="Slide Number Placeholder 1"/>
          <p:cNvSpPr>
            <a:spLocks noGrp="1"/>
          </p:cNvSpPr>
          <p:nvPr>
            <p:ph type="sldNum" sz="quarter" idx="11"/>
          </p:nvPr>
        </p:nvSpPr>
        <p:spPr>
          <a:noFill/>
        </p:spPr>
        <p:txBody>
          <a:bodyPr/>
          <a:lstStyle/>
          <a:p>
            <a:r>
              <a:rPr lang="en-US" dirty="0">
                <a:cs typeface="Arial" charset="0"/>
              </a:rPr>
              <a:t>4-</a:t>
            </a:r>
            <a:fld id="{6F9183B3-1554-4B6F-8DEB-9EFAC7A2F98C}" type="slidenum">
              <a:rPr lang="en-US">
                <a:cs typeface="Arial" charset="0"/>
              </a:rPr>
              <a:pPr/>
              <a:t>47</a:t>
            </a:fld>
            <a:endParaRPr lang="en-US" dirty="0">
              <a:cs typeface="Arial" charset="0"/>
            </a:endParaRPr>
          </a:p>
        </p:txBody>
      </p:sp>
      <p:sp>
        <p:nvSpPr>
          <p:cNvPr id="6" name="Rectangle 5"/>
          <p:cNvSpPr/>
          <p:nvPr/>
        </p:nvSpPr>
        <p:spPr>
          <a:xfrm>
            <a:off x="1798637" y="5638800"/>
            <a:ext cx="6811963" cy="369332"/>
          </a:xfrm>
          <a:prstGeom prst="rect">
            <a:avLst/>
          </a:prstGeom>
        </p:spPr>
        <p:txBody>
          <a:bodyPr wrap="square">
            <a:spAutoFit/>
          </a:bodyPr>
          <a:lstStyle/>
          <a:p>
            <a:r>
              <a:rPr lang="en-US" dirty="0"/>
              <a:t>(c) Third Version of the SEMINAR and CUSTOMER E-R Diagram</a:t>
            </a:r>
          </a:p>
        </p:txBody>
      </p:sp>
      <p:sp>
        <p:nvSpPr>
          <p:cNvPr id="7" name="Rectangle 6"/>
          <p:cNvSpPr/>
          <p:nvPr/>
        </p:nvSpPr>
        <p:spPr>
          <a:xfrm>
            <a:off x="1905000" y="5955268"/>
            <a:ext cx="6705600" cy="369332"/>
          </a:xfrm>
          <a:prstGeom prst="rect">
            <a:avLst/>
          </a:prstGeom>
        </p:spPr>
        <p:txBody>
          <a:bodyPr wrap="square">
            <a:spAutoFit/>
          </a:bodyPr>
          <a:lstStyle/>
          <a:p>
            <a:r>
              <a:rPr lang="en-US" dirty="0"/>
              <a:t>Figure 4-17:  Initial E-R Diagram for Heather Sweeney Designs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6600" y="3323845"/>
            <a:ext cx="3429000" cy="2385051"/>
          </a:xfrm>
          <a:prstGeom prst="rect">
            <a:avLst/>
          </a:prstGeom>
        </p:spPr>
      </p:pic>
      <p:sp>
        <p:nvSpPr>
          <p:cNvPr id="9" name="타원 8"/>
          <p:cNvSpPr/>
          <p:nvPr/>
        </p:nvSpPr>
        <p:spPr>
          <a:xfrm>
            <a:off x="1600200" y="1905000"/>
            <a:ext cx="838200" cy="304800"/>
          </a:xfrm>
          <a:prstGeom prst="ellipse">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6219960" y="1905000"/>
            <a:ext cx="971280" cy="304800"/>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타원 10"/>
          <p:cNvSpPr/>
          <p:nvPr/>
        </p:nvSpPr>
        <p:spPr>
          <a:xfrm>
            <a:off x="6219960" y="2661626"/>
            <a:ext cx="1216264" cy="304800"/>
          </a:xfrm>
          <a:prstGeom prst="ellipse">
            <a:avLst/>
          </a:prstGeom>
          <a:solidFill>
            <a:srgbClr val="1811A9">
              <a:alpha val="0"/>
            </a:srgb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00200"/>
            <a:ext cx="3962399" cy="443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73" name="Rectangle 2"/>
          <p:cNvSpPr>
            <a:spLocks noGrp="1" noChangeArrowheads="1"/>
          </p:cNvSpPr>
          <p:nvPr>
            <p:ph type="title"/>
          </p:nvPr>
        </p:nvSpPr>
        <p:spPr>
          <a:xfrm>
            <a:off x="1447800" y="274638"/>
            <a:ext cx="7391400" cy="1143000"/>
          </a:xfrm>
        </p:spPr>
        <p:txBody>
          <a:bodyPr/>
          <a:lstStyle/>
          <a:p>
            <a:r>
              <a:rPr lang="en-US" sz="3200" dirty="0"/>
              <a:t>Heather Sweeney Designs:</a:t>
            </a:r>
            <a:br>
              <a:rPr lang="en-US" sz="4000" dirty="0"/>
            </a:br>
            <a:r>
              <a:rPr lang="en-US" sz="4000" dirty="0"/>
              <a:t>The Customer Form Letter</a:t>
            </a:r>
            <a:endParaRPr lang="en-US" sz="3600" dirty="0"/>
          </a:p>
        </p:txBody>
      </p:sp>
      <p:sp>
        <p:nvSpPr>
          <p:cNvPr id="105474" name="Slide Number Placeholder 1"/>
          <p:cNvSpPr>
            <a:spLocks noGrp="1"/>
          </p:cNvSpPr>
          <p:nvPr>
            <p:ph type="sldNum" sz="quarter" idx="11"/>
          </p:nvPr>
        </p:nvSpPr>
        <p:spPr>
          <a:noFill/>
        </p:spPr>
        <p:txBody>
          <a:bodyPr/>
          <a:lstStyle/>
          <a:p>
            <a:r>
              <a:rPr lang="en-US" dirty="0">
                <a:cs typeface="Arial" charset="0"/>
              </a:rPr>
              <a:t>4-</a:t>
            </a:r>
            <a:fld id="{5AF14B08-8E4D-402B-B651-CA37C699BC6D}" type="slidenum">
              <a:rPr lang="en-US">
                <a:cs typeface="Arial" charset="0"/>
              </a:rPr>
              <a:pPr/>
              <a:t>48</a:t>
            </a:fld>
            <a:endParaRPr lang="en-US" dirty="0">
              <a:cs typeface="Arial" charset="0"/>
            </a:endParaRPr>
          </a:p>
        </p:txBody>
      </p:sp>
      <p:sp>
        <p:nvSpPr>
          <p:cNvPr id="6" name="Rectangle 5"/>
          <p:cNvSpPr/>
          <p:nvPr/>
        </p:nvSpPr>
        <p:spPr>
          <a:xfrm>
            <a:off x="5486400" y="5754469"/>
            <a:ext cx="3505200" cy="646331"/>
          </a:xfrm>
          <a:prstGeom prst="rect">
            <a:avLst/>
          </a:prstGeom>
        </p:spPr>
        <p:txBody>
          <a:bodyPr wrap="square">
            <a:spAutoFit/>
          </a:bodyPr>
          <a:lstStyle/>
          <a:p>
            <a:pPr algn="just"/>
            <a:r>
              <a:rPr lang="en-US" dirty="0"/>
              <a:t>Figure 4-18: Heather Sweeney Designs Customer </a:t>
            </a:r>
            <a:r>
              <a:rPr lang="en-US" dirty="0">
                <a:solidFill>
                  <a:srgbClr val="FF0000"/>
                </a:solidFill>
              </a:rPr>
              <a:t>Form</a:t>
            </a:r>
            <a:r>
              <a:rPr lang="en-US" dirty="0"/>
              <a:t> </a:t>
            </a:r>
            <a:r>
              <a:rPr lang="en-US" dirty="0">
                <a:solidFill>
                  <a:srgbClr val="C00000"/>
                </a:solidFill>
              </a:rPr>
              <a:t>Letter</a:t>
            </a: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sp>
        <p:nvSpPr>
          <p:cNvPr id="7" name="타원 6"/>
          <p:cNvSpPr/>
          <p:nvPr/>
        </p:nvSpPr>
        <p:spPr>
          <a:xfrm>
            <a:off x="1524000" y="2819400"/>
            <a:ext cx="914400" cy="189131"/>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2667000" y="3505200"/>
            <a:ext cx="393773" cy="152400"/>
          </a:xfrm>
          <a:prstGeom prst="ellipse">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5"/>
          <p:cNvSpPr/>
          <p:nvPr/>
        </p:nvSpPr>
        <p:spPr>
          <a:xfrm>
            <a:off x="5334001" y="1659791"/>
            <a:ext cx="3581399" cy="3866078"/>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altLang="ko-KR" dirty="0"/>
              <a:t>Heather records every customer </a:t>
            </a:r>
            <a:r>
              <a:rPr lang="en-US" altLang="ko-KR" dirty="0">
                <a:solidFill>
                  <a:srgbClr val="FF0000"/>
                </a:solidFill>
              </a:rPr>
              <a:t>contact</a:t>
            </a:r>
            <a:r>
              <a:rPr lang="en-US" altLang="ko-KR" dirty="0"/>
              <a:t> she makes.</a:t>
            </a:r>
          </a:p>
          <a:p>
            <a:pPr marL="285750" indent="-285750">
              <a:spcBef>
                <a:spcPts val="600"/>
              </a:spcBef>
              <a:buFont typeface="Arial" panose="020B0604020202020204" pitchFamily="34" charset="0"/>
              <a:buChar char="•"/>
            </a:pPr>
            <a:r>
              <a:rPr lang="en-US" altLang="ko-KR" dirty="0"/>
              <a:t>She considers customer </a:t>
            </a:r>
            <a:r>
              <a:rPr lang="en-US" altLang="ko-KR" dirty="0">
                <a:solidFill>
                  <a:srgbClr val="00B0F0"/>
                </a:solidFill>
              </a:rPr>
              <a:t>attendance</a:t>
            </a:r>
            <a:r>
              <a:rPr lang="en-US" altLang="ko-KR" dirty="0"/>
              <a:t> at a </a:t>
            </a:r>
            <a:r>
              <a:rPr lang="en-US" altLang="ko-KR" dirty="0">
                <a:solidFill>
                  <a:srgbClr val="00B050"/>
                </a:solidFill>
              </a:rPr>
              <a:t>seminar</a:t>
            </a:r>
            <a:r>
              <a:rPr lang="en-US" altLang="ko-KR" dirty="0"/>
              <a:t> as one type of customer </a:t>
            </a:r>
            <a:r>
              <a:rPr lang="en-US" altLang="ko-KR" dirty="0">
                <a:solidFill>
                  <a:srgbClr val="FF0000"/>
                </a:solidFill>
              </a:rPr>
              <a:t>contact</a:t>
            </a:r>
            <a:r>
              <a:rPr lang="en-US" altLang="ko-KR" dirty="0"/>
              <a:t> and </a:t>
            </a:r>
          </a:p>
          <a:p>
            <a:pPr marL="285750" indent="-285750">
              <a:spcBef>
                <a:spcPts val="600"/>
              </a:spcBef>
              <a:buFont typeface="Arial" panose="020B0604020202020204" pitchFamily="34" charset="0"/>
              <a:buChar char="•"/>
            </a:pPr>
            <a:r>
              <a:rPr lang="en-US" altLang="ko-KR" dirty="0"/>
              <a:t>a </a:t>
            </a:r>
            <a:r>
              <a:rPr lang="en-US" altLang="ko-KR" dirty="0">
                <a:solidFill>
                  <a:srgbClr val="FF0000"/>
                </a:solidFill>
              </a:rPr>
              <a:t>form</a:t>
            </a:r>
            <a:r>
              <a:rPr lang="en-US" altLang="ko-KR" dirty="0"/>
              <a:t> </a:t>
            </a:r>
            <a:r>
              <a:rPr lang="en-US" altLang="ko-KR" dirty="0">
                <a:solidFill>
                  <a:srgbClr val="C00000"/>
                </a:solidFill>
              </a:rPr>
              <a:t>letter</a:t>
            </a:r>
            <a:r>
              <a:rPr lang="en-US" altLang="ko-KR" dirty="0"/>
              <a:t> that Sweeney Designs uses as another type of customer </a:t>
            </a:r>
            <a:r>
              <a:rPr lang="en-US" altLang="ko-KR" dirty="0">
                <a:solidFill>
                  <a:srgbClr val="FF0000"/>
                </a:solidFill>
              </a:rPr>
              <a:t>contact</a:t>
            </a:r>
            <a:r>
              <a:rPr lang="en-US" altLang="ko-KR" dirty="0"/>
              <a:t> and as a follow-up to seminar attendance.</a:t>
            </a:r>
          </a:p>
          <a:p>
            <a:pPr marL="285750" indent="-285750">
              <a:spcBef>
                <a:spcPts val="600"/>
              </a:spcBef>
              <a:buFont typeface="Arial" panose="020B0604020202020204" pitchFamily="34" charset="0"/>
              <a:buChar char="•"/>
            </a:pPr>
            <a:r>
              <a:rPr lang="en-US" altLang="ko-KR" dirty="0"/>
              <a:t>Reading the form letter, we see that </a:t>
            </a:r>
            <a:r>
              <a:rPr lang="en-US" altLang="ko-KR" b="1" u="sng" dirty="0">
                <a:solidFill>
                  <a:srgbClr val="FF0000"/>
                </a:solidFill>
              </a:rPr>
              <a:t>it</a:t>
            </a:r>
            <a:r>
              <a:rPr lang="en-US" altLang="ko-KR" dirty="0"/>
              <a:t> refers to both a </a:t>
            </a:r>
            <a:r>
              <a:rPr lang="en-US" altLang="ko-KR" dirty="0">
                <a:solidFill>
                  <a:srgbClr val="00B050"/>
                </a:solidFill>
              </a:rPr>
              <a:t>seminar</a:t>
            </a:r>
            <a:r>
              <a:rPr lang="en-US" altLang="ko-KR" dirty="0"/>
              <a:t> and a </a:t>
            </a:r>
            <a:r>
              <a:rPr lang="en-US" altLang="ko-KR" dirty="0">
                <a:solidFill>
                  <a:srgbClr val="C00000"/>
                </a:solidFill>
              </a:rPr>
              <a:t>customer</a:t>
            </a:r>
            <a:r>
              <a:rPr lang="en-US" altLang="ko-KR" dirty="0"/>
              <a:t>.</a:t>
            </a:r>
          </a:p>
          <a:p>
            <a:pPr marL="285750" indent="-285750">
              <a:spcBef>
                <a:spcPts val="600"/>
              </a:spcBef>
              <a:buFont typeface="Arial" panose="020B0604020202020204" pitchFamily="34" charset="0"/>
              <a:buChar char="•"/>
            </a:pPr>
            <a:r>
              <a:rPr lang="en-US" altLang="ko-KR" dirty="0"/>
              <a:t>Therefore, we can add </a:t>
            </a:r>
            <a:r>
              <a:rPr lang="en-US" altLang="ko-KR" b="1" u="sng" dirty="0">
                <a:solidFill>
                  <a:srgbClr val="FF0000"/>
                </a:solidFill>
              </a:rPr>
              <a:t>it</a:t>
            </a:r>
            <a:r>
              <a:rPr lang="en-US" altLang="ko-KR" dirty="0"/>
              <a:t> to the E-R diagram with </a:t>
            </a:r>
            <a:r>
              <a:rPr lang="en-US" altLang="ko-KR" dirty="0">
                <a:solidFill>
                  <a:srgbClr val="FF0000"/>
                </a:solidFill>
              </a:rPr>
              <a:t>relationships</a:t>
            </a:r>
            <a:r>
              <a:rPr lang="en-US" altLang="ko-KR" dirty="0"/>
              <a:t> to both of those entities, as shown in Figure 4-19.</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2456" y="1667183"/>
            <a:ext cx="6919544" cy="3285817"/>
          </a:xfrm>
          <a:prstGeom prst="rect">
            <a:avLst/>
          </a:prstGeom>
        </p:spPr>
      </p:pic>
      <p:sp>
        <p:nvSpPr>
          <p:cNvPr id="107522" name="Rectangle 2"/>
          <p:cNvSpPr>
            <a:spLocks noGrp="1" noChangeArrowheads="1"/>
          </p:cNvSpPr>
          <p:nvPr>
            <p:ph type="title"/>
          </p:nvPr>
        </p:nvSpPr>
        <p:spPr>
          <a:xfrm>
            <a:off x="1447800" y="274638"/>
            <a:ext cx="7467600" cy="1143000"/>
          </a:xfrm>
        </p:spPr>
        <p:txBody>
          <a:bodyPr/>
          <a:lstStyle/>
          <a:p>
            <a:r>
              <a:rPr lang="en-US" sz="3200" dirty="0"/>
              <a:t>Heather Sweeney Designs:</a:t>
            </a:r>
            <a:br>
              <a:rPr lang="en-US" sz="4000" dirty="0"/>
            </a:br>
            <a:r>
              <a:rPr lang="en-US" sz="4000" dirty="0"/>
              <a:t>Data Model with CONTACT</a:t>
            </a:r>
            <a:endParaRPr lang="en-US" sz="3600" dirty="0"/>
          </a:p>
        </p:txBody>
      </p:sp>
      <p:sp>
        <p:nvSpPr>
          <p:cNvPr id="107523" name="Slide Number Placeholder 1"/>
          <p:cNvSpPr>
            <a:spLocks noGrp="1"/>
          </p:cNvSpPr>
          <p:nvPr>
            <p:ph type="sldNum" sz="quarter" idx="11"/>
          </p:nvPr>
        </p:nvSpPr>
        <p:spPr>
          <a:noFill/>
        </p:spPr>
        <p:txBody>
          <a:bodyPr/>
          <a:lstStyle/>
          <a:p>
            <a:r>
              <a:rPr lang="en-US" dirty="0">
                <a:cs typeface="Arial" charset="0"/>
              </a:rPr>
              <a:t>4-</a:t>
            </a:r>
            <a:fld id="{2C68714F-56DC-4BFA-BC03-48A4EE6DB056}" type="slidenum">
              <a:rPr lang="en-US">
                <a:cs typeface="Arial" charset="0"/>
              </a:rPr>
              <a:pPr/>
              <a:t>49</a:t>
            </a:fld>
            <a:endParaRPr lang="en-US" dirty="0">
              <a:cs typeface="Arial" charset="0"/>
            </a:endParaRPr>
          </a:p>
        </p:txBody>
      </p:sp>
      <p:sp>
        <p:nvSpPr>
          <p:cNvPr id="6" name="Rectangle 5"/>
          <p:cNvSpPr/>
          <p:nvPr/>
        </p:nvSpPr>
        <p:spPr>
          <a:xfrm>
            <a:off x="1600200" y="6019800"/>
            <a:ext cx="7162800" cy="369332"/>
          </a:xfrm>
          <a:prstGeom prst="rect">
            <a:avLst/>
          </a:prstGeom>
        </p:spPr>
        <p:txBody>
          <a:bodyPr wrap="square">
            <a:spAutoFit/>
          </a:bodyPr>
          <a:lstStyle/>
          <a:p>
            <a:r>
              <a:rPr lang="en-US" dirty="0"/>
              <a:t>Figure 4-19:  Heather Sweeney Designs Data Model with CONTACT</a:t>
            </a:r>
          </a:p>
        </p:txBody>
      </p:sp>
      <p:sp>
        <p:nvSpPr>
          <p:cNvPr id="7" name="Rectangle 6"/>
          <p:cNvSpPr/>
          <p:nvPr/>
        </p:nvSpPr>
        <p:spPr>
          <a:xfrm>
            <a:off x="3407440" y="5726668"/>
            <a:ext cx="3450560" cy="369332"/>
          </a:xfrm>
          <a:prstGeom prst="rect">
            <a:avLst/>
          </a:prstGeom>
        </p:spPr>
        <p:txBody>
          <a:bodyPr wrap="none">
            <a:spAutoFit/>
          </a:bodyPr>
          <a:lstStyle/>
          <a:p>
            <a:r>
              <a:rPr lang="en-US" dirty="0"/>
              <a:t>(a) First Version with CONTACT</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8" name="타원 7"/>
          <p:cNvSpPr/>
          <p:nvPr/>
        </p:nvSpPr>
        <p:spPr>
          <a:xfrm flipH="1">
            <a:off x="3463043" y="4343400"/>
            <a:ext cx="346957" cy="228600"/>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9" name="타원 8"/>
          <p:cNvSpPr/>
          <p:nvPr/>
        </p:nvSpPr>
        <p:spPr>
          <a:xfrm flipH="1">
            <a:off x="5943600" y="4343400"/>
            <a:ext cx="346957" cy="228600"/>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타원 9"/>
          <p:cNvSpPr/>
          <p:nvPr/>
        </p:nvSpPr>
        <p:spPr>
          <a:xfrm flipH="1">
            <a:off x="2362200" y="3124200"/>
            <a:ext cx="346957" cy="343926"/>
          </a:xfrm>
          <a:prstGeom prst="ellipse">
            <a:avLst/>
          </a:prstGeom>
          <a:solidFill>
            <a:srgbClr val="1811A9">
              <a:alpha val="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타원 10"/>
          <p:cNvSpPr/>
          <p:nvPr/>
        </p:nvSpPr>
        <p:spPr>
          <a:xfrm flipH="1">
            <a:off x="7086600" y="3068599"/>
            <a:ext cx="346957" cy="343926"/>
          </a:xfrm>
          <a:prstGeom prst="ellipse">
            <a:avLst/>
          </a:prstGeom>
          <a:solidFill>
            <a:srgbClr val="1811A9">
              <a:alpha val="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0172" y="4077742"/>
            <a:ext cx="1682972" cy="18687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1447800" y="274638"/>
            <a:ext cx="7467600" cy="1143000"/>
          </a:xfrm>
        </p:spPr>
        <p:txBody>
          <a:bodyPr/>
          <a:lstStyle/>
          <a:p>
            <a:r>
              <a:rPr lang="en-US" sz="3600" dirty="0"/>
              <a:t>The Requirements Analysis Stage</a:t>
            </a:r>
          </a:p>
        </p:txBody>
      </p:sp>
      <p:sp>
        <p:nvSpPr>
          <p:cNvPr id="25602" name="Rectangle 3"/>
          <p:cNvSpPr>
            <a:spLocks noGrp="1" noChangeArrowheads="1"/>
          </p:cNvSpPr>
          <p:nvPr>
            <p:ph idx="1"/>
          </p:nvPr>
        </p:nvSpPr>
        <p:spPr/>
        <p:txBody>
          <a:bodyPr/>
          <a:lstStyle/>
          <a:p>
            <a:r>
              <a:rPr lang="en-US" dirty="0"/>
              <a:t>Sources of requirements</a:t>
            </a:r>
          </a:p>
          <a:p>
            <a:pPr lvl="1"/>
            <a:r>
              <a:rPr lang="en-US" dirty="0"/>
              <a:t>User </a:t>
            </a:r>
            <a:r>
              <a:rPr lang="en-US" dirty="0">
                <a:solidFill>
                  <a:srgbClr val="FF0000"/>
                </a:solidFill>
              </a:rPr>
              <a:t>Interviews</a:t>
            </a:r>
          </a:p>
          <a:p>
            <a:pPr lvl="1"/>
            <a:r>
              <a:rPr lang="en-US" dirty="0">
                <a:solidFill>
                  <a:srgbClr val="2117E7"/>
                </a:solidFill>
              </a:rPr>
              <a:t>Forms</a:t>
            </a:r>
          </a:p>
          <a:p>
            <a:pPr lvl="1"/>
            <a:r>
              <a:rPr lang="en-US" dirty="0"/>
              <a:t>Reports</a:t>
            </a:r>
          </a:p>
          <a:p>
            <a:pPr lvl="1"/>
            <a:r>
              <a:rPr lang="en-US" dirty="0"/>
              <a:t>Queries</a:t>
            </a:r>
          </a:p>
          <a:p>
            <a:pPr lvl="1"/>
            <a:r>
              <a:rPr lang="en-US" dirty="0">
                <a:solidFill>
                  <a:srgbClr val="FF0000"/>
                </a:solidFill>
              </a:rPr>
              <a:t>Use Cases</a:t>
            </a:r>
          </a:p>
          <a:p>
            <a:pPr lvl="1"/>
            <a:r>
              <a:rPr lang="en-US" dirty="0">
                <a:solidFill>
                  <a:srgbClr val="00B050"/>
                </a:solidFill>
              </a:rPr>
              <a:t>Business Rules</a:t>
            </a:r>
          </a:p>
        </p:txBody>
      </p:sp>
      <p:sp>
        <p:nvSpPr>
          <p:cNvPr id="25603" name="Slide Number Placeholder 1"/>
          <p:cNvSpPr>
            <a:spLocks noGrp="1"/>
          </p:cNvSpPr>
          <p:nvPr>
            <p:ph type="sldNum" sz="quarter" idx="11"/>
          </p:nvPr>
        </p:nvSpPr>
        <p:spPr>
          <a:noFill/>
        </p:spPr>
        <p:txBody>
          <a:bodyPr/>
          <a:lstStyle/>
          <a:p>
            <a:r>
              <a:rPr lang="en-US" dirty="0">
                <a:cs typeface="Arial" charset="0"/>
              </a:rPr>
              <a:t>4-</a:t>
            </a:r>
            <a:fld id="{9CF94757-8200-423E-A9D9-67D5BE3F322A}" type="slidenum">
              <a:rPr lang="en-US">
                <a:cs typeface="Arial" charset="0"/>
              </a:rPr>
              <a:pPr/>
              <a:t>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54151" y="1638301"/>
            <a:ext cx="7431939" cy="3238499"/>
          </a:xfrm>
          <a:prstGeom prst="rect">
            <a:avLst/>
          </a:prstGeom>
        </p:spPr>
      </p:pic>
      <p:sp>
        <p:nvSpPr>
          <p:cNvPr id="109570" name="Rectangle 2"/>
          <p:cNvSpPr>
            <a:spLocks noGrp="1" noChangeArrowheads="1"/>
          </p:cNvSpPr>
          <p:nvPr>
            <p:ph type="title"/>
          </p:nvPr>
        </p:nvSpPr>
        <p:spPr>
          <a:xfrm>
            <a:off x="1447800" y="274638"/>
            <a:ext cx="7467600" cy="1143000"/>
          </a:xfrm>
        </p:spPr>
        <p:txBody>
          <a:bodyPr/>
          <a:lstStyle/>
          <a:p>
            <a:r>
              <a:rPr lang="en-US" sz="3200" dirty="0"/>
              <a:t>Heather Sweeney Designs:</a:t>
            </a:r>
            <a:br>
              <a:rPr lang="en-US" sz="4000" dirty="0"/>
            </a:br>
            <a:r>
              <a:rPr lang="en-US" sz="2800" dirty="0"/>
              <a:t>Data Model with CONTACT as Weak Entity</a:t>
            </a:r>
          </a:p>
        </p:txBody>
      </p:sp>
      <p:sp>
        <p:nvSpPr>
          <p:cNvPr id="109571" name="Slide Number Placeholder 1"/>
          <p:cNvSpPr>
            <a:spLocks noGrp="1"/>
          </p:cNvSpPr>
          <p:nvPr>
            <p:ph type="sldNum" sz="quarter" idx="11"/>
          </p:nvPr>
        </p:nvSpPr>
        <p:spPr>
          <a:noFill/>
        </p:spPr>
        <p:txBody>
          <a:bodyPr/>
          <a:lstStyle/>
          <a:p>
            <a:r>
              <a:rPr lang="en-US" dirty="0">
                <a:cs typeface="Arial" charset="0"/>
              </a:rPr>
              <a:t>4-</a:t>
            </a:r>
            <a:fld id="{1D0FC5FA-3AAB-4167-A358-C1BE1732EC3D}" type="slidenum">
              <a:rPr lang="en-US">
                <a:cs typeface="Arial" charset="0"/>
              </a:rPr>
              <a:pPr/>
              <a:t>50</a:t>
            </a:fld>
            <a:endParaRPr lang="en-US" dirty="0">
              <a:cs typeface="Arial" charset="0"/>
            </a:endParaRPr>
          </a:p>
        </p:txBody>
      </p:sp>
      <p:sp>
        <p:nvSpPr>
          <p:cNvPr id="6" name="Rectangle 5"/>
          <p:cNvSpPr/>
          <p:nvPr/>
        </p:nvSpPr>
        <p:spPr>
          <a:xfrm>
            <a:off x="2514600" y="5726668"/>
            <a:ext cx="5562600" cy="369332"/>
          </a:xfrm>
          <a:prstGeom prst="rect">
            <a:avLst/>
          </a:prstGeom>
        </p:spPr>
        <p:txBody>
          <a:bodyPr wrap="square">
            <a:spAutoFit/>
          </a:bodyPr>
          <a:lstStyle/>
          <a:p>
            <a:r>
              <a:rPr lang="en-US" dirty="0"/>
              <a:t>(b) Second Version with CONTACT as a Weak Entity</a:t>
            </a:r>
          </a:p>
        </p:txBody>
      </p:sp>
      <p:sp>
        <p:nvSpPr>
          <p:cNvPr id="7" name="Rectangle 6"/>
          <p:cNvSpPr/>
          <p:nvPr/>
        </p:nvSpPr>
        <p:spPr>
          <a:xfrm>
            <a:off x="1454151" y="6019800"/>
            <a:ext cx="7385049" cy="369332"/>
          </a:xfrm>
          <a:prstGeom prst="rect">
            <a:avLst/>
          </a:prstGeom>
        </p:spPr>
        <p:txBody>
          <a:bodyPr wrap="square">
            <a:spAutoFit/>
          </a:bodyPr>
          <a:lstStyle/>
          <a:p>
            <a:r>
              <a:rPr lang="en-US" dirty="0"/>
              <a:t>Figure 4-19:  Heather Sweeney Designs Data Model with CONTACT</a:t>
            </a:r>
          </a:p>
        </p:txBody>
      </p:sp>
      <p:sp>
        <p:nvSpPr>
          <p:cNvPr id="2" name="Footer Placeholder 1"/>
          <p:cNvSpPr>
            <a:spLocks noGrp="1"/>
          </p:cNvSpPr>
          <p:nvPr>
            <p:ph type="ftr" sz="quarter" idx="10"/>
          </p:nvPr>
        </p:nvSpPr>
        <p:spPr/>
        <p:txBody>
          <a:bodyPr/>
          <a:lstStyle/>
          <a:p>
            <a:pPr>
              <a:defRPr/>
            </a:pPr>
            <a:r>
              <a:rPr lang="en-IN" dirty="0"/>
              <a:t>KROENKE and AUER - DATABASE CONCEPTS (7th Edition, Global Edition)                                      Copyright © 2015 Pearson Education, Ltd.</a:t>
            </a:r>
            <a:endParaRPr lang="en-US" dirty="0"/>
          </a:p>
        </p:txBody>
      </p:sp>
      <p:sp>
        <p:nvSpPr>
          <p:cNvPr id="8" name="타원 7"/>
          <p:cNvSpPr/>
          <p:nvPr/>
        </p:nvSpPr>
        <p:spPr>
          <a:xfrm flipH="1">
            <a:off x="6096000" y="3642519"/>
            <a:ext cx="346957" cy="228600"/>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9" name="타원 8"/>
          <p:cNvSpPr/>
          <p:nvPr/>
        </p:nvSpPr>
        <p:spPr>
          <a:xfrm>
            <a:off x="3962400" y="3733800"/>
            <a:ext cx="1066800" cy="257681"/>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6324600" y="1807657"/>
            <a:ext cx="1066800" cy="257681"/>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flipH="1">
            <a:off x="4038600" y="4244030"/>
            <a:ext cx="1032757" cy="327970"/>
          </a:xfrm>
          <a:prstGeom prst="ellipse">
            <a:avLst/>
          </a:prstGeom>
          <a:solidFill>
            <a:srgbClr val="1811A9">
              <a:alpha val="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54149" y="1609028"/>
            <a:ext cx="7454372" cy="3713304"/>
          </a:xfrm>
          <a:prstGeom prst="rect">
            <a:avLst/>
          </a:prstGeom>
        </p:spPr>
      </p:pic>
      <p:sp>
        <p:nvSpPr>
          <p:cNvPr id="111618" name="Rectangle 2"/>
          <p:cNvSpPr>
            <a:spLocks noGrp="1" noChangeArrowheads="1"/>
          </p:cNvSpPr>
          <p:nvPr>
            <p:ph type="title"/>
          </p:nvPr>
        </p:nvSpPr>
        <p:spPr>
          <a:xfrm>
            <a:off x="1447800" y="274638"/>
            <a:ext cx="7467600" cy="1143000"/>
          </a:xfrm>
        </p:spPr>
        <p:txBody>
          <a:bodyPr/>
          <a:lstStyle/>
          <a:p>
            <a:r>
              <a:rPr lang="en-US" sz="3200" dirty="0"/>
              <a:t>Heather Sweeney Designs:</a:t>
            </a:r>
            <a:br>
              <a:rPr lang="en-US" sz="3200" dirty="0"/>
            </a:br>
            <a:r>
              <a:rPr lang="en-US" sz="3200" dirty="0"/>
              <a:t>Data Model with Modified CUSTOMER</a:t>
            </a:r>
          </a:p>
        </p:txBody>
      </p:sp>
      <p:sp>
        <p:nvSpPr>
          <p:cNvPr id="111619" name="Slide Number Placeholder 1"/>
          <p:cNvSpPr>
            <a:spLocks noGrp="1"/>
          </p:cNvSpPr>
          <p:nvPr>
            <p:ph type="sldNum" sz="quarter" idx="11"/>
          </p:nvPr>
        </p:nvSpPr>
        <p:spPr>
          <a:noFill/>
        </p:spPr>
        <p:txBody>
          <a:bodyPr/>
          <a:lstStyle/>
          <a:p>
            <a:r>
              <a:rPr lang="en-US" dirty="0">
                <a:cs typeface="Arial" charset="0"/>
              </a:rPr>
              <a:t>4-</a:t>
            </a:r>
            <a:fld id="{BDBE6999-6F37-4951-A67F-8AD19C5D53E0}" type="slidenum">
              <a:rPr lang="en-US">
                <a:cs typeface="Arial" charset="0"/>
              </a:rPr>
              <a:pPr/>
              <a:t>51</a:t>
            </a:fld>
            <a:endParaRPr lang="en-US" dirty="0">
              <a:cs typeface="Arial" charset="0"/>
            </a:endParaRPr>
          </a:p>
        </p:txBody>
      </p:sp>
      <p:sp>
        <p:nvSpPr>
          <p:cNvPr id="6" name="Rectangle 5"/>
          <p:cNvSpPr/>
          <p:nvPr/>
        </p:nvSpPr>
        <p:spPr>
          <a:xfrm>
            <a:off x="2743200" y="5638800"/>
            <a:ext cx="5410200" cy="369332"/>
          </a:xfrm>
          <a:prstGeom prst="rect">
            <a:avLst/>
          </a:prstGeom>
        </p:spPr>
        <p:txBody>
          <a:bodyPr wrap="square">
            <a:spAutoFit/>
          </a:bodyPr>
          <a:lstStyle/>
          <a:p>
            <a:r>
              <a:rPr lang="en-US" dirty="0"/>
              <a:t>(c) Third Version with Modified CUSTOMER</a:t>
            </a:r>
          </a:p>
        </p:txBody>
      </p:sp>
      <p:sp>
        <p:nvSpPr>
          <p:cNvPr id="7" name="Rectangle 6"/>
          <p:cNvSpPr/>
          <p:nvPr/>
        </p:nvSpPr>
        <p:spPr>
          <a:xfrm>
            <a:off x="1454150" y="5955268"/>
            <a:ext cx="7385050" cy="369332"/>
          </a:xfrm>
          <a:prstGeom prst="rect">
            <a:avLst/>
          </a:prstGeom>
        </p:spPr>
        <p:txBody>
          <a:bodyPr wrap="square">
            <a:spAutoFit/>
          </a:bodyPr>
          <a:lstStyle/>
          <a:p>
            <a:r>
              <a:rPr lang="en-US" dirty="0"/>
              <a:t>Figure 4-19:  Heather Sweeney Designs Data Model with CONTACT</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8" name="타원 7"/>
          <p:cNvSpPr/>
          <p:nvPr/>
        </p:nvSpPr>
        <p:spPr>
          <a:xfrm flipH="1">
            <a:off x="6434843" y="2741057"/>
            <a:ext cx="1413757" cy="1221343"/>
          </a:xfrm>
          <a:prstGeom prst="ellipse">
            <a:avLst/>
          </a:prstGeom>
          <a:solidFill>
            <a:srgbClr val="1811A9">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1368" y="1600204"/>
            <a:ext cx="4347049" cy="4681805"/>
          </a:xfrm>
          <a:prstGeom prst="rect">
            <a:avLst/>
          </a:prstGeom>
        </p:spPr>
      </p:pic>
      <p:sp>
        <p:nvSpPr>
          <p:cNvPr id="113666" name="Rectangle 2"/>
          <p:cNvSpPr>
            <a:spLocks noGrp="1" noChangeArrowheads="1"/>
          </p:cNvSpPr>
          <p:nvPr>
            <p:ph type="title"/>
          </p:nvPr>
        </p:nvSpPr>
        <p:spPr>
          <a:xfrm>
            <a:off x="1447800" y="274638"/>
            <a:ext cx="7391400" cy="1143000"/>
          </a:xfrm>
        </p:spPr>
        <p:txBody>
          <a:bodyPr/>
          <a:lstStyle/>
          <a:p>
            <a:r>
              <a:rPr lang="en-US" sz="3200" dirty="0"/>
              <a:t>Heather Sweeney Designs:</a:t>
            </a:r>
            <a:br>
              <a:rPr lang="en-US" sz="3200" dirty="0"/>
            </a:br>
            <a:r>
              <a:rPr lang="en-US" sz="3200" dirty="0"/>
              <a:t>Sales Invoice</a:t>
            </a:r>
          </a:p>
        </p:txBody>
      </p:sp>
      <p:sp>
        <p:nvSpPr>
          <p:cNvPr id="113667" name="Slide Number Placeholder 1"/>
          <p:cNvSpPr>
            <a:spLocks noGrp="1"/>
          </p:cNvSpPr>
          <p:nvPr>
            <p:ph type="sldNum" sz="quarter" idx="11"/>
          </p:nvPr>
        </p:nvSpPr>
        <p:spPr>
          <a:noFill/>
        </p:spPr>
        <p:txBody>
          <a:bodyPr/>
          <a:lstStyle/>
          <a:p>
            <a:r>
              <a:rPr lang="en-US" dirty="0">
                <a:cs typeface="Arial" charset="0"/>
              </a:rPr>
              <a:t>4-</a:t>
            </a:r>
            <a:fld id="{7D5990B5-530B-493E-BA9B-6B7F429D43D6}" type="slidenum">
              <a:rPr lang="en-US">
                <a:cs typeface="Arial" charset="0"/>
              </a:rPr>
              <a:pPr/>
              <a:t>52</a:t>
            </a:fld>
            <a:endParaRPr lang="en-US" dirty="0">
              <a:cs typeface="Arial" charset="0"/>
            </a:endParaRPr>
          </a:p>
        </p:txBody>
      </p:sp>
      <p:sp>
        <p:nvSpPr>
          <p:cNvPr id="6" name="Rectangle 5"/>
          <p:cNvSpPr/>
          <p:nvPr/>
        </p:nvSpPr>
        <p:spPr>
          <a:xfrm>
            <a:off x="6096000" y="5410200"/>
            <a:ext cx="2590800" cy="923330"/>
          </a:xfrm>
          <a:prstGeom prst="rect">
            <a:avLst/>
          </a:prstGeom>
        </p:spPr>
        <p:txBody>
          <a:bodyPr wrap="square">
            <a:spAutoFit/>
          </a:bodyPr>
          <a:lstStyle/>
          <a:p>
            <a:r>
              <a:rPr lang="en-US" dirty="0"/>
              <a:t>Figure 4-20: Heather Sweeney Designs Sales Invoice</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
        <p:nvSpPr>
          <p:cNvPr id="7" name="타원 6"/>
          <p:cNvSpPr/>
          <p:nvPr/>
        </p:nvSpPr>
        <p:spPr>
          <a:xfrm>
            <a:off x="1552046" y="2500746"/>
            <a:ext cx="609600" cy="1524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4953000" y="2087562"/>
            <a:ext cx="819130" cy="274638"/>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1552046" y="4800600"/>
            <a:ext cx="505354" cy="1524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1652337"/>
            <a:ext cx="5410200" cy="3986463"/>
          </a:xfrm>
          <a:prstGeom prst="rect">
            <a:avLst/>
          </a:prstGeom>
        </p:spPr>
      </p:pic>
      <p:sp>
        <p:nvSpPr>
          <p:cNvPr id="115714" name="Rectangle 2"/>
          <p:cNvSpPr>
            <a:spLocks noGrp="1" noChangeArrowheads="1"/>
          </p:cNvSpPr>
          <p:nvPr>
            <p:ph type="title"/>
          </p:nvPr>
        </p:nvSpPr>
        <p:spPr/>
        <p:txBody>
          <a:bodyPr/>
          <a:lstStyle/>
          <a:p>
            <a:r>
              <a:rPr lang="en-US" sz="3200" dirty="0"/>
              <a:t>Heather Sweeney Designs:</a:t>
            </a:r>
            <a:br>
              <a:rPr lang="en-US" sz="3200" dirty="0"/>
            </a:br>
            <a:r>
              <a:rPr lang="en-US" sz="3600" dirty="0"/>
              <a:t>Data Model with INVOICE</a:t>
            </a:r>
          </a:p>
        </p:txBody>
      </p:sp>
      <p:sp>
        <p:nvSpPr>
          <p:cNvPr id="115715" name="Slide Number Placeholder 1"/>
          <p:cNvSpPr>
            <a:spLocks noGrp="1"/>
          </p:cNvSpPr>
          <p:nvPr>
            <p:ph type="sldNum" sz="quarter" idx="11"/>
          </p:nvPr>
        </p:nvSpPr>
        <p:spPr>
          <a:noFill/>
        </p:spPr>
        <p:txBody>
          <a:bodyPr/>
          <a:lstStyle/>
          <a:p>
            <a:r>
              <a:rPr lang="en-US" dirty="0">
                <a:cs typeface="Arial" charset="0"/>
              </a:rPr>
              <a:t>4-</a:t>
            </a:r>
            <a:fld id="{83189967-A6A8-4F39-88DC-B8DD2024525E}" type="slidenum">
              <a:rPr lang="en-US">
                <a:cs typeface="Arial" charset="0"/>
              </a:rPr>
              <a:pPr/>
              <a:t>53</a:t>
            </a:fld>
            <a:endParaRPr lang="en-US" dirty="0">
              <a:cs typeface="Arial" charset="0"/>
            </a:endParaRPr>
          </a:p>
        </p:txBody>
      </p:sp>
      <p:sp>
        <p:nvSpPr>
          <p:cNvPr id="6" name="Rectangle 5"/>
          <p:cNvSpPr/>
          <p:nvPr/>
        </p:nvSpPr>
        <p:spPr>
          <a:xfrm>
            <a:off x="3688993" y="5715000"/>
            <a:ext cx="2788007" cy="369332"/>
          </a:xfrm>
          <a:prstGeom prst="rect">
            <a:avLst/>
          </a:prstGeom>
        </p:spPr>
        <p:txBody>
          <a:bodyPr wrap="none">
            <a:spAutoFit/>
          </a:bodyPr>
          <a:lstStyle/>
          <a:p>
            <a:r>
              <a:rPr lang="en-US" dirty="0"/>
              <a:t>(a) Version with INVOICE</a:t>
            </a:r>
          </a:p>
        </p:txBody>
      </p:sp>
      <p:sp>
        <p:nvSpPr>
          <p:cNvPr id="7" name="Rectangle 6"/>
          <p:cNvSpPr/>
          <p:nvPr/>
        </p:nvSpPr>
        <p:spPr>
          <a:xfrm>
            <a:off x="1752600" y="6019800"/>
            <a:ext cx="7086600" cy="369332"/>
          </a:xfrm>
          <a:prstGeom prst="rect">
            <a:avLst/>
          </a:prstGeom>
        </p:spPr>
        <p:txBody>
          <a:bodyPr wrap="square">
            <a:spAutoFit/>
          </a:bodyPr>
          <a:lstStyle/>
          <a:p>
            <a:r>
              <a:rPr lang="en-US" dirty="0"/>
              <a:t>Figure 4-21:  The Final Data Model for Heather Sweeney Designs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3996" y="3429000"/>
            <a:ext cx="2401404" cy="2590801"/>
          </a:xfrm>
          <a:prstGeom prst="rect">
            <a:avLst/>
          </a:prstGeom>
        </p:spPr>
      </p:pic>
      <p:sp>
        <p:nvSpPr>
          <p:cNvPr id="10" name="타원 9"/>
          <p:cNvSpPr/>
          <p:nvPr/>
        </p:nvSpPr>
        <p:spPr>
          <a:xfrm>
            <a:off x="1524000" y="4876800"/>
            <a:ext cx="596537" cy="2286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76400"/>
            <a:ext cx="5137560" cy="3779282"/>
          </a:xfrm>
          <a:prstGeom prst="rect">
            <a:avLst/>
          </a:prstGeom>
        </p:spPr>
      </p:pic>
      <p:sp>
        <p:nvSpPr>
          <p:cNvPr id="117762" name="Rectangle 2"/>
          <p:cNvSpPr>
            <a:spLocks noGrp="1" noChangeArrowheads="1"/>
          </p:cNvSpPr>
          <p:nvPr>
            <p:ph type="title"/>
          </p:nvPr>
        </p:nvSpPr>
        <p:spPr/>
        <p:txBody>
          <a:bodyPr/>
          <a:lstStyle/>
          <a:p>
            <a:r>
              <a:rPr lang="en-US" sz="3200" dirty="0"/>
              <a:t>Heather Sweeney Designs:</a:t>
            </a:r>
            <a:br>
              <a:rPr lang="en-US" sz="3200" dirty="0"/>
            </a:br>
            <a:r>
              <a:rPr lang="en-US" sz="3600" dirty="0"/>
              <a:t>Data Model with LINE_ITEM</a:t>
            </a:r>
          </a:p>
        </p:txBody>
      </p:sp>
      <p:sp>
        <p:nvSpPr>
          <p:cNvPr id="117763" name="Slide Number Placeholder 1"/>
          <p:cNvSpPr>
            <a:spLocks noGrp="1"/>
          </p:cNvSpPr>
          <p:nvPr>
            <p:ph type="sldNum" sz="quarter" idx="11"/>
          </p:nvPr>
        </p:nvSpPr>
        <p:spPr>
          <a:noFill/>
        </p:spPr>
        <p:txBody>
          <a:bodyPr/>
          <a:lstStyle/>
          <a:p>
            <a:r>
              <a:rPr lang="en-US" dirty="0">
                <a:cs typeface="Arial" charset="0"/>
              </a:rPr>
              <a:t>4-</a:t>
            </a:r>
            <a:fld id="{780271F8-AFD2-48DD-A201-A256A8DDE14A}" type="slidenum">
              <a:rPr lang="en-US">
                <a:cs typeface="Arial" charset="0"/>
              </a:rPr>
              <a:pPr/>
              <a:t>54</a:t>
            </a:fld>
            <a:endParaRPr lang="en-US" dirty="0">
              <a:cs typeface="Arial" charset="0"/>
            </a:endParaRPr>
          </a:p>
        </p:txBody>
      </p:sp>
      <p:sp>
        <p:nvSpPr>
          <p:cNvPr id="6" name="Rectangle 5"/>
          <p:cNvSpPr/>
          <p:nvPr/>
        </p:nvSpPr>
        <p:spPr>
          <a:xfrm>
            <a:off x="3369136" y="5715000"/>
            <a:ext cx="3031664" cy="369332"/>
          </a:xfrm>
          <a:prstGeom prst="rect">
            <a:avLst/>
          </a:prstGeom>
        </p:spPr>
        <p:txBody>
          <a:bodyPr wrap="none">
            <a:spAutoFit/>
          </a:bodyPr>
          <a:lstStyle/>
          <a:p>
            <a:r>
              <a:rPr lang="en-US" dirty="0"/>
              <a:t>(b) Version with LINE_ITEM</a:t>
            </a:r>
          </a:p>
        </p:txBody>
      </p:sp>
      <p:sp>
        <p:nvSpPr>
          <p:cNvPr id="7" name="Rectangle 6"/>
          <p:cNvSpPr/>
          <p:nvPr/>
        </p:nvSpPr>
        <p:spPr>
          <a:xfrm>
            <a:off x="1752600" y="6019800"/>
            <a:ext cx="7010400" cy="369332"/>
          </a:xfrm>
          <a:prstGeom prst="rect">
            <a:avLst/>
          </a:prstGeom>
        </p:spPr>
        <p:txBody>
          <a:bodyPr wrap="square">
            <a:spAutoFit/>
          </a:bodyPr>
          <a:lstStyle/>
          <a:p>
            <a:r>
              <a:rPr lang="en-US" dirty="0"/>
              <a:t>Figure 4-21: The Final Data Model for Heather Sweeney Designs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3996" y="3352800"/>
            <a:ext cx="2401404" cy="2590801"/>
          </a:xfrm>
          <a:prstGeom prst="rect">
            <a:avLst/>
          </a:prstGeom>
        </p:spPr>
      </p:pic>
      <p:sp>
        <p:nvSpPr>
          <p:cNvPr id="9" name="타원 8"/>
          <p:cNvSpPr/>
          <p:nvPr/>
        </p:nvSpPr>
        <p:spPr>
          <a:xfrm flipH="1">
            <a:off x="6587242" y="4265057"/>
            <a:ext cx="2175757" cy="764143"/>
          </a:xfrm>
          <a:prstGeom prst="ellipse">
            <a:avLst/>
          </a:prstGeom>
          <a:solidFill>
            <a:srgbClr val="1811A9">
              <a:alpha val="0"/>
            </a:srgb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타원 9"/>
          <p:cNvSpPr/>
          <p:nvPr/>
        </p:nvSpPr>
        <p:spPr>
          <a:xfrm>
            <a:off x="3276600" y="4419600"/>
            <a:ext cx="838200" cy="244945"/>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4419600" y="4343400"/>
            <a:ext cx="304800" cy="244945"/>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sz="3200" dirty="0"/>
              <a:t>Heather Sweeney Designs:</a:t>
            </a:r>
            <a:br>
              <a:rPr lang="en-US" sz="3200" dirty="0"/>
            </a:br>
            <a:r>
              <a:rPr lang="en-US" sz="3600" dirty="0"/>
              <a:t>Final Data Model</a:t>
            </a:r>
          </a:p>
        </p:txBody>
      </p:sp>
      <p:sp>
        <p:nvSpPr>
          <p:cNvPr id="119811" name="Slide Number Placeholder 1"/>
          <p:cNvSpPr>
            <a:spLocks noGrp="1"/>
          </p:cNvSpPr>
          <p:nvPr>
            <p:ph type="sldNum" sz="quarter" idx="11"/>
          </p:nvPr>
        </p:nvSpPr>
        <p:spPr>
          <a:noFill/>
        </p:spPr>
        <p:txBody>
          <a:bodyPr/>
          <a:lstStyle/>
          <a:p>
            <a:r>
              <a:rPr lang="en-US" dirty="0">
                <a:cs typeface="Arial" charset="0"/>
              </a:rPr>
              <a:t>4-</a:t>
            </a:r>
            <a:fld id="{38AC9973-CC7E-4D37-8D76-53FB713EE207}" type="slidenum">
              <a:rPr lang="en-US">
                <a:cs typeface="Arial" charset="0"/>
              </a:rPr>
              <a:pPr/>
              <a:t>55</a:t>
            </a:fld>
            <a:endParaRPr lang="en-US" dirty="0">
              <a:cs typeface="Arial" charset="0"/>
            </a:endParaRPr>
          </a:p>
        </p:txBody>
      </p:sp>
      <p:sp>
        <p:nvSpPr>
          <p:cNvPr id="6" name="Rectangle 5"/>
          <p:cNvSpPr/>
          <p:nvPr/>
        </p:nvSpPr>
        <p:spPr>
          <a:xfrm>
            <a:off x="3461648" y="5715000"/>
            <a:ext cx="3091552" cy="369332"/>
          </a:xfrm>
          <a:prstGeom prst="rect">
            <a:avLst/>
          </a:prstGeom>
        </p:spPr>
        <p:txBody>
          <a:bodyPr wrap="none">
            <a:spAutoFit/>
          </a:bodyPr>
          <a:lstStyle/>
          <a:p>
            <a:r>
              <a:rPr lang="en-US" dirty="0"/>
              <a:t>(c) The Finished Data Model</a:t>
            </a:r>
          </a:p>
        </p:txBody>
      </p:sp>
      <p:sp>
        <p:nvSpPr>
          <p:cNvPr id="7" name="Rectangle 6"/>
          <p:cNvSpPr/>
          <p:nvPr/>
        </p:nvSpPr>
        <p:spPr>
          <a:xfrm>
            <a:off x="1828800" y="6019800"/>
            <a:ext cx="6934200" cy="369332"/>
          </a:xfrm>
          <a:prstGeom prst="rect">
            <a:avLst/>
          </a:prstGeom>
        </p:spPr>
        <p:txBody>
          <a:bodyPr wrap="square">
            <a:spAutoFit/>
          </a:bodyPr>
          <a:lstStyle/>
          <a:p>
            <a:r>
              <a:rPr lang="en-US" dirty="0"/>
              <a:t>Figure 4-21:  The Final Data Model for Heather Sweeney Designs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pic>
        <p:nvPicPr>
          <p:cNvPr id="4" name="Picture 3"/>
          <p:cNvPicPr>
            <a:picLocks noChangeAspect="1"/>
          </p:cNvPicPr>
          <p:nvPr/>
        </p:nvPicPr>
        <p:blipFill>
          <a:blip r:embed="rId3"/>
          <a:stretch>
            <a:fillRect/>
          </a:stretch>
        </p:blipFill>
        <p:spPr>
          <a:xfrm>
            <a:off x="2507876" y="1600200"/>
            <a:ext cx="5493124" cy="4114800"/>
          </a:xfrm>
          <a:prstGeom prst="rect">
            <a:avLst/>
          </a:prstGeom>
        </p:spPr>
      </p:pic>
      <p:sp>
        <p:nvSpPr>
          <p:cNvPr id="8" name="타원 7"/>
          <p:cNvSpPr/>
          <p:nvPr/>
        </p:nvSpPr>
        <p:spPr>
          <a:xfrm>
            <a:off x="4495800" y="5122579"/>
            <a:ext cx="609600" cy="2286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6483724" y="5120282"/>
            <a:ext cx="609600" cy="2286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flipH="1">
            <a:off x="6483724" y="5301830"/>
            <a:ext cx="1066800" cy="172902"/>
          </a:xfrm>
          <a:prstGeom prst="ellipse">
            <a:avLst/>
          </a:prstGeom>
          <a:solidFill>
            <a:srgbClr val="1811A9">
              <a:alpha val="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타원 10"/>
          <p:cNvSpPr/>
          <p:nvPr/>
        </p:nvSpPr>
        <p:spPr>
          <a:xfrm flipH="1">
            <a:off x="6448890" y="4666171"/>
            <a:ext cx="942510" cy="172902"/>
          </a:xfrm>
          <a:prstGeom prst="ellipse">
            <a:avLst/>
          </a:prstGeom>
          <a:solidFill>
            <a:srgbClr val="1811A9">
              <a:alpha val="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5" name="Rectangle 2"/>
          <p:cNvSpPr>
            <a:spLocks noGrp="1" noChangeArrowheads="1"/>
          </p:cNvSpPr>
          <p:nvPr>
            <p:ph type="title"/>
          </p:nvPr>
        </p:nvSpPr>
        <p:spPr/>
        <p:txBody>
          <a:bodyPr/>
          <a:lstStyle/>
          <a:p>
            <a:r>
              <a:rPr lang="en-US" sz="3200" dirty="0"/>
              <a:t>Heather Sweeney Designs:</a:t>
            </a:r>
            <a:br>
              <a:rPr lang="en-US" sz="3200" dirty="0"/>
            </a:br>
            <a:r>
              <a:rPr lang="en-US" sz="3200" dirty="0"/>
              <a:t>Business Rules and Model Validation</a:t>
            </a:r>
            <a:endParaRPr lang="en-US" sz="3600" dirty="0"/>
          </a:p>
        </p:txBody>
      </p:sp>
      <p:sp>
        <p:nvSpPr>
          <p:cNvPr id="123906" name="Rectangle 5"/>
          <p:cNvSpPr>
            <a:spLocks noGrp="1" noChangeArrowheads="1"/>
          </p:cNvSpPr>
          <p:nvPr>
            <p:ph idx="1"/>
          </p:nvPr>
        </p:nvSpPr>
        <p:spPr>
          <a:xfrm>
            <a:off x="1447800" y="1600200"/>
            <a:ext cx="7239000" cy="4724400"/>
          </a:xfrm>
        </p:spPr>
        <p:txBody>
          <a:bodyPr>
            <a:normAutofit fontScale="92500" lnSpcReduction="20000"/>
          </a:bodyPr>
          <a:lstStyle/>
          <a:p>
            <a:pPr>
              <a:lnSpc>
                <a:spcPct val="90000"/>
              </a:lnSpc>
            </a:pPr>
            <a:r>
              <a:rPr lang="en-US" b="1" dirty="0">
                <a:solidFill>
                  <a:srgbClr val="2117E7"/>
                </a:solidFill>
              </a:rPr>
              <a:t>Business rules</a:t>
            </a:r>
            <a:r>
              <a:rPr lang="en-US" dirty="0">
                <a:solidFill>
                  <a:srgbClr val="2117E7"/>
                </a:solidFill>
              </a:rPr>
              <a:t> </a:t>
            </a:r>
            <a:r>
              <a:rPr lang="en-US" dirty="0"/>
              <a:t>may constrain the model and need to be recorded.</a:t>
            </a:r>
          </a:p>
          <a:p>
            <a:pPr lvl="1">
              <a:lnSpc>
                <a:spcPct val="90000"/>
              </a:lnSpc>
            </a:pPr>
            <a:r>
              <a:rPr lang="en-US" altLang="ko-KR" dirty="0"/>
              <a:t>We encountered such a business rule with regard to </a:t>
            </a:r>
            <a:r>
              <a:rPr lang="en-US" altLang="ko-KR" dirty="0">
                <a:solidFill>
                  <a:srgbClr val="00B050"/>
                </a:solidFill>
              </a:rPr>
              <a:t>CONTACT</a:t>
            </a:r>
            <a:r>
              <a:rPr lang="en-US" altLang="ko-KR" dirty="0"/>
              <a:t>, </a:t>
            </a:r>
          </a:p>
          <a:p>
            <a:pPr lvl="1">
              <a:lnSpc>
                <a:spcPct val="90000"/>
              </a:lnSpc>
            </a:pPr>
            <a:r>
              <a:rPr lang="en-US" altLang="ko-KR" dirty="0"/>
              <a:t>when Heather Sweeney stated </a:t>
            </a:r>
            <a:r>
              <a:rPr lang="en-US" altLang="ko-KR" dirty="0">
                <a:solidFill>
                  <a:srgbClr val="FF0000"/>
                </a:solidFill>
              </a:rPr>
              <a:t>multiple</a:t>
            </a:r>
            <a:r>
              <a:rPr lang="en-US" altLang="ko-KR" dirty="0"/>
              <a:t> </a:t>
            </a:r>
            <a:r>
              <a:rPr lang="en-US" altLang="ko-KR" dirty="0">
                <a:solidFill>
                  <a:srgbClr val="00B050"/>
                </a:solidFill>
              </a:rPr>
              <a:t>contacts</a:t>
            </a:r>
            <a:r>
              <a:rPr lang="en-US" altLang="ko-KR" dirty="0"/>
              <a:t>, e.g. </a:t>
            </a:r>
          </a:p>
          <a:p>
            <a:pPr lvl="2">
              <a:lnSpc>
                <a:spcPct val="90000"/>
              </a:lnSpc>
              <a:buFont typeface="Wingdings" panose="05000000000000000000" pitchFamily="2" charset="2"/>
              <a:buChar char="ü"/>
            </a:pPr>
            <a:r>
              <a:rPr lang="en-US" altLang="ko-KR" u="sng" dirty="0">
                <a:solidFill>
                  <a:srgbClr val="FF0000"/>
                </a:solidFill>
              </a:rPr>
              <a:t>more than one</a:t>
            </a:r>
            <a:r>
              <a:rPr lang="en-US" altLang="ko-KR" dirty="0"/>
              <a:t> email message, may be made with one customer on the </a:t>
            </a:r>
            <a:r>
              <a:rPr lang="en-US" altLang="ko-KR" dirty="0">
                <a:solidFill>
                  <a:srgbClr val="00B0F0"/>
                </a:solidFill>
              </a:rPr>
              <a:t>same</a:t>
            </a:r>
            <a:r>
              <a:rPr lang="en-US" altLang="ko-KR" dirty="0"/>
              <a:t> day</a:t>
            </a:r>
          </a:p>
          <a:p>
            <a:pPr lvl="1">
              <a:lnSpc>
                <a:spcPct val="90000"/>
              </a:lnSpc>
            </a:pPr>
            <a:r>
              <a:rPr lang="en-US" dirty="0"/>
              <a:t>so (</a:t>
            </a:r>
            <a:r>
              <a:rPr lang="en-US" dirty="0" err="1"/>
              <a:t>CustomerID</a:t>
            </a:r>
            <a:r>
              <a:rPr lang="en-US" dirty="0"/>
              <a:t>, </a:t>
            </a:r>
            <a:r>
              <a:rPr lang="en-US" dirty="0">
                <a:solidFill>
                  <a:srgbClr val="FF0000"/>
                </a:solidFill>
              </a:rPr>
              <a:t>Date</a:t>
            </a:r>
            <a:r>
              <a:rPr lang="en-US" dirty="0"/>
              <a:t>) cannot be the identifier of </a:t>
            </a:r>
            <a:r>
              <a:rPr lang="en-US" dirty="0">
                <a:solidFill>
                  <a:srgbClr val="00B050"/>
                </a:solidFill>
              </a:rPr>
              <a:t>CONTACT</a:t>
            </a:r>
          </a:p>
          <a:p>
            <a:pPr>
              <a:lnSpc>
                <a:spcPct val="90000"/>
              </a:lnSpc>
            </a:pPr>
            <a:r>
              <a:rPr lang="en-US" dirty="0"/>
              <a:t>After the data model has been completed, it needs to be </a:t>
            </a:r>
            <a:r>
              <a:rPr lang="en-US" dirty="0">
                <a:solidFill>
                  <a:srgbClr val="2117E7"/>
                </a:solidFill>
              </a:rPr>
              <a:t>validated</a:t>
            </a:r>
            <a:r>
              <a:rPr lang="en-US" dirty="0"/>
              <a:t>.</a:t>
            </a:r>
          </a:p>
          <a:p>
            <a:pPr lvl="1">
              <a:lnSpc>
                <a:spcPct val="90000"/>
              </a:lnSpc>
            </a:pPr>
            <a:r>
              <a:rPr lang="en-US" b="1" dirty="0">
                <a:solidFill>
                  <a:srgbClr val="00B050"/>
                </a:solidFill>
              </a:rPr>
              <a:t>Prototyping</a:t>
            </a:r>
            <a:r>
              <a:rPr lang="en-US" dirty="0">
                <a:solidFill>
                  <a:srgbClr val="00B050"/>
                </a:solidFill>
              </a:rPr>
              <a:t> </a:t>
            </a:r>
            <a:r>
              <a:rPr lang="en-US" dirty="0"/>
              <a:t>is commonly used to validate forms and reports.</a:t>
            </a:r>
            <a:endParaRPr lang="en-US" sz="2400" dirty="0"/>
          </a:p>
        </p:txBody>
      </p:sp>
      <p:sp>
        <p:nvSpPr>
          <p:cNvPr id="123907" name="Slide Number Placeholder 1"/>
          <p:cNvSpPr>
            <a:spLocks noGrp="1"/>
          </p:cNvSpPr>
          <p:nvPr>
            <p:ph type="sldNum" sz="quarter" idx="11"/>
          </p:nvPr>
        </p:nvSpPr>
        <p:spPr>
          <a:noFill/>
        </p:spPr>
        <p:txBody>
          <a:bodyPr/>
          <a:lstStyle/>
          <a:p>
            <a:r>
              <a:rPr lang="en-US" dirty="0">
                <a:cs typeface="Arial" charset="0"/>
              </a:rPr>
              <a:t>4-</a:t>
            </a:r>
            <a:fld id="{428498D4-445E-40DA-9776-B8AC8A9EEE97}" type="slidenum">
              <a:rPr lang="en-US">
                <a:cs typeface="Arial" charset="0"/>
              </a:rPr>
              <a:pPr/>
              <a:t>56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ctrTitle"/>
          </p:nvPr>
        </p:nvSpPr>
        <p:spPr>
          <a:xfrm>
            <a:off x="1676400" y="2209800"/>
            <a:ext cx="7239000" cy="762000"/>
          </a:xfrm>
        </p:spPr>
        <p:txBody>
          <a:bodyPr/>
          <a:lstStyle/>
          <a:p>
            <a:r>
              <a:rPr lang="en-US" sz="2800" b="1" dirty="0">
                <a:solidFill>
                  <a:schemeClr val="tx1">
                    <a:lumMod val="65000"/>
                    <a:lumOff val="35000"/>
                  </a:schemeClr>
                </a:solidFill>
              </a:rPr>
              <a:t>Data Modeling and the</a:t>
            </a:r>
            <a:br>
              <a:rPr lang="en-US" sz="2800" b="1" dirty="0">
                <a:solidFill>
                  <a:schemeClr val="tx1">
                    <a:lumMod val="65000"/>
                    <a:lumOff val="35000"/>
                  </a:schemeClr>
                </a:solidFill>
              </a:rPr>
            </a:br>
            <a:r>
              <a:rPr lang="en-US" sz="2800" b="1" dirty="0">
                <a:solidFill>
                  <a:schemeClr val="tx1">
                    <a:lumMod val="65000"/>
                    <a:lumOff val="35000"/>
                  </a:schemeClr>
                </a:solidFill>
              </a:rPr>
              <a:t>Entity-Relationship Model</a:t>
            </a:r>
            <a:endParaRPr lang="en-US" sz="2800" dirty="0">
              <a:solidFill>
                <a:schemeClr val="tx1">
                  <a:lumMod val="65000"/>
                  <a:lumOff val="35000"/>
                </a:schemeClr>
              </a:solidFill>
            </a:endParaRPr>
          </a:p>
        </p:txBody>
      </p:sp>
      <p:sp>
        <p:nvSpPr>
          <p:cNvPr id="125955" name="Rectangle 3"/>
          <p:cNvSpPr>
            <a:spLocks noGrp="1" noChangeArrowheads="1"/>
          </p:cNvSpPr>
          <p:nvPr>
            <p:ph type="subTitle" idx="1"/>
          </p:nvPr>
        </p:nvSpPr>
        <p:spPr>
          <a:xfrm>
            <a:off x="1676400" y="1676400"/>
            <a:ext cx="7239000" cy="533400"/>
          </a:xfrm>
        </p:spPr>
        <p:txBody>
          <a:bodyPr/>
          <a:lstStyle/>
          <a:p>
            <a:pPr>
              <a:lnSpc>
                <a:spcPct val="90000"/>
              </a:lnSpc>
            </a:pPr>
            <a:r>
              <a:rPr lang="en-US" dirty="0">
                <a:solidFill>
                  <a:srgbClr val="C00000"/>
                </a:solidFill>
              </a:rPr>
              <a:t>End of Presentation on Chapter Four</a:t>
            </a:r>
          </a:p>
        </p:txBody>
      </p:sp>
      <p:sp>
        <p:nvSpPr>
          <p:cNvPr id="6" name="Text Box 4"/>
          <p:cNvSpPr txBox="1">
            <a:spLocks noChangeArrowheads="1"/>
          </p:cNvSpPr>
          <p:nvPr/>
        </p:nvSpPr>
        <p:spPr bwMode="auto">
          <a:xfrm>
            <a:off x="1600200" y="228600"/>
            <a:ext cx="7315200" cy="1323439"/>
          </a:xfrm>
          <a:prstGeom prst="rect">
            <a:avLst/>
          </a:prstGeom>
          <a:noFill/>
          <a:ln w="9525">
            <a:noFill/>
            <a:miter lim="800000"/>
            <a:headEnd/>
            <a:tailEnd/>
          </a:ln>
        </p:spPr>
        <p:txBody>
          <a:bodyPr>
            <a:spAutoFit/>
          </a:bodyPr>
          <a:lstStyle/>
          <a:p>
            <a:pPr algn="ctr">
              <a:spcBef>
                <a:spcPct val="50000"/>
              </a:spcBef>
            </a:pPr>
            <a:r>
              <a:rPr lang="en-US" sz="2000" dirty="0">
                <a:solidFill>
                  <a:srgbClr val="C00000"/>
                </a:solidFill>
                <a:latin typeface="Lucida Sans" pitchFamily="34" charset="0"/>
              </a:rPr>
              <a:t>DAVID M. KROENKE and DAVID J. AUER </a:t>
            </a:r>
          </a:p>
          <a:p>
            <a:pPr algn="ctr">
              <a:spcBef>
                <a:spcPct val="50000"/>
              </a:spcBef>
            </a:pPr>
            <a:r>
              <a:rPr lang="en-US" sz="2400" dirty="0">
                <a:solidFill>
                  <a:schemeClr val="tx1">
                    <a:lumMod val="65000"/>
                    <a:lumOff val="35000"/>
                  </a:schemeClr>
                </a:solidFill>
                <a:latin typeface="Lucida Sans" pitchFamily="34" charset="0"/>
              </a:rPr>
              <a:t>DATABASE CONCEPTS, 7</a:t>
            </a:r>
            <a:r>
              <a:rPr lang="en-US" sz="2400" baseline="30000" dirty="0">
                <a:solidFill>
                  <a:schemeClr val="tx1">
                    <a:lumMod val="65000"/>
                    <a:lumOff val="35000"/>
                  </a:schemeClr>
                </a:solidFill>
                <a:latin typeface="Lucida Sans" pitchFamily="34" charset="0"/>
              </a:rPr>
              <a:t>th</a:t>
            </a:r>
            <a:r>
              <a:rPr lang="en-US" sz="2400" dirty="0">
                <a:solidFill>
                  <a:schemeClr val="tx1">
                    <a:lumMod val="65000"/>
                    <a:lumOff val="35000"/>
                  </a:schemeClr>
                </a:solidFill>
                <a:latin typeface="Lucida Sans" pitchFamily="34" charset="0"/>
              </a:rPr>
              <a:t> Edition, </a:t>
            </a:r>
            <a:br>
              <a:rPr lang="en-US" sz="2400" dirty="0">
                <a:solidFill>
                  <a:schemeClr val="tx1">
                    <a:lumMod val="65000"/>
                    <a:lumOff val="35000"/>
                  </a:schemeClr>
                </a:solidFill>
                <a:latin typeface="Lucida Sans" pitchFamily="34" charset="0"/>
              </a:rPr>
            </a:br>
            <a:r>
              <a:rPr lang="en-US" sz="2400" dirty="0">
                <a:solidFill>
                  <a:schemeClr val="tx1">
                    <a:lumMod val="65000"/>
                    <a:lumOff val="35000"/>
                  </a:schemeClr>
                </a:solidFill>
                <a:latin typeface="Lucida Sans" pitchFamily="34" charset="0"/>
              </a:rPr>
              <a:t>Global Edition</a:t>
            </a:r>
          </a:p>
        </p:txBody>
      </p:sp>
      <p:pic>
        <p:nvPicPr>
          <p:cNvPr id="8" name="Picture 2" descr="C:\Users\sameerjena\Pictures\kroen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627" y="3077492"/>
            <a:ext cx="7390800" cy="3602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447800" y="274638"/>
            <a:ext cx="7467600" cy="1143000"/>
          </a:xfrm>
        </p:spPr>
        <p:txBody>
          <a:bodyPr/>
          <a:lstStyle/>
          <a:p>
            <a:r>
              <a:rPr lang="en-US" sz="3600" dirty="0"/>
              <a:t>Requirements Become the</a:t>
            </a:r>
            <a:br>
              <a:rPr lang="en-US" sz="3600" dirty="0"/>
            </a:br>
            <a:r>
              <a:rPr lang="en-US" sz="3600" dirty="0"/>
              <a:t>E-R Data Model</a:t>
            </a:r>
          </a:p>
        </p:txBody>
      </p:sp>
      <p:sp>
        <p:nvSpPr>
          <p:cNvPr id="27650" name="Rectangle 3"/>
          <p:cNvSpPr>
            <a:spLocks noGrp="1" noChangeArrowheads="1"/>
          </p:cNvSpPr>
          <p:nvPr>
            <p:ph idx="1"/>
          </p:nvPr>
        </p:nvSpPr>
        <p:spPr/>
        <p:txBody>
          <a:bodyPr/>
          <a:lstStyle/>
          <a:p>
            <a:pPr>
              <a:lnSpc>
                <a:spcPct val="90000"/>
              </a:lnSpc>
            </a:pPr>
            <a:r>
              <a:rPr lang="en-US" dirty="0"/>
              <a:t>After the </a:t>
            </a:r>
            <a:r>
              <a:rPr lang="en-US" dirty="0">
                <a:solidFill>
                  <a:srgbClr val="00B0F0"/>
                </a:solidFill>
              </a:rPr>
              <a:t>requirements</a:t>
            </a:r>
            <a:r>
              <a:rPr lang="en-US" dirty="0"/>
              <a:t> have been gathered, </a:t>
            </a:r>
          </a:p>
          <a:p>
            <a:pPr lvl="1">
              <a:lnSpc>
                <a:spcPct val="90000"/>
              </a:lnSpc>
            </a:pPr>
            <a:r>
              <a:rPr lang="en-US" dirty="0"/>
              <a:t>they are transformed into an </a:t>
            </a:r>
            <a:r>
              <a:rPr lang="en-US" dirty="0">
                <a:solidFill>
                  <a:srgbClr val="2117E7"/>
                </a:solidFill>
              </a:rPr>
              <a:t>Entity Relationship </a:t>
            </a:r>
            <a:r>
              <a:rPr lang="en-US" dirty="0"/>
              <a:t>(E-R) </a:t>
            </a:r>
            <a:r>
              <a:rPr lang="en-US" dirty="0">
                <a:solidFill>
                  <a:srgbClr val="FF0000"/>
                </a:solidFill>
              </a:rPr>
              <a:t>Data Model</a:t>
            </a:r>
          </a:p>
          <a:p>
            <a:pPr>
              <a:lnSpc>
                <a:spcPct val="90000"/>
              </a:lnSpc>
            </a:pPr>
            <a:r>
              <a:rPr lang="en-US" dirty="0"/>
              <a:t>The most important </a:t>
            </a:r>
            <a:r>
              <a:rPr lang="en-US" dirty="0">
                <a:solidFill>
                  <a:srgbClr val="00B0F0"/>
                </a:solidFill>
              </a:rPr>
              <a:t>elements</a:t>
            </a:r>
            <a:r>
              <a:rPr lang="en-US" dirty="0"/>
              <a:t> of E-R Models are:</a:t>
            </a:r>
          </a:p>
          <a:p>
            <a:pPr lvl="1">
              <a:lnSpc>
                <a:spcPct val="90000"/>
              </a:lnSpc>
            </a:pPr>
            <a:r>
              <a:rPr lang="en-US" dirty="0">
                <a:solidFill>
                  <a:srgbClr val="2117E7"/>
                </a:solidFill>
              </a:rPr>
              <a:t>Entities</a:t>
            </a:r>
          </a:p>
          <a:p>
            <a:pPr lvl="1">
              <a:lnSpc>
                <a:spcPct val="90000"/>
              </a:lnSpc>
            </a:pPr>
            <a:r>
              <a:rPr lang="en-US" dirty="0">
                <a:solidFill>
                  <a:srgbClr val="00B050"/>
                </a:solidFill>
              </a:rPr>
              <a:t>Attributes</a:t>
            </a:r>
          </a:p>
          <a:p>
            <a:pPr lvl="1">
              <a:lnSpc>
                <a:spcPct val="90000"/>
              </a:lnSpc>
            </a:pPr>
            <a:r>
              <a:rPr lang="en-US" dirty="0">
                <a:solidFill>
                  <a:srgbClr val="00B050"/>
                </a:solidFill>
              </a:rPr>
              <a:t>Identifiers</a:t>
            </a:r>
          </a:p>
          <a:p>
            <a:pPr lvl="1">
              <a:lnSpc>
                <a:spcPct val="90000"/>
              </a:lnSpc>
            </a:pPr>
            <a:r>
              <a:rPr lang="en-US" dirty="0">
                <a:solidFill>
                  <a:srgbClr val="2117E7"/>
                </a:solidFill>
              </a:rPr>
              <a:t>Relationships</a:t>
            </a:r>
          </a:p>
        </p:txBody>
      </p:sp>
      <p:sp>
        <p:nvSpPr>
          <p:cNvPr id="27651" name="Slide Number Placeholder 1"/>
          <p:cNvSpPr>
            <a:spLocks noGrp="1"/>
          </p:cNvSpPr>
          <p:nvPr>
            <p:ph type="sldNum" sz="quarter" idx="11"/>
          </p:nvPr>
        </p:nvSpPr>
        <p:spPr>
          <a:noFill/>
        </p:spPr>
        <p:txBody>
          <a:bodyPr/>
          <a:lstStyle/>
          <a:p>
            <a:r>
              <a:rPr lang="en-US" dirty="0">
                <a:cs typeface="Arial" charset="0"/>
              </a:rPr>
              <a:t>4-</a:t>
            </a:r>
            <a:fld id="{94B14B43-8595-45D8-A4F4-A5BF57783CD7}" type="slidenum">
              <a:rPr lang="en-US">
                <a:cs typeface="Arial" charset="0"/>
              </a:rPr>
              <a:pPr/>
              <a:t>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447800" y="274638"/>
            <a:ext cx="7239000" cy="1096962"/>
          </a:xfrm>
        </p:spPr>
        <p:txBody>
          <a:bodyPr/>
          <a:lstStyle/>
          <a:p>
            <a:r>
              <a:rPr lang="en-US" sz="3600" dirty="0"/>
              <a:t>Entity Class versus Entity Instance</a:t>
            </a:r>
          </a:p>
        </p:txBody>
      </p:sp>
      <p:sp>
        <p:nvSpPr>
          <p:cNvPr id="29698" name="Rectangle 3"/>
          <p:cNvSpPr>
            <a:spLocks noGrp="1" noChangeArrowheads="1"/>
          </p:cNvSpPr>
          <p:nvPr>
            <p:ph idx="1"/>
          </p:nvPr>
        </p:nvSpPr>
        <p:spPr/>
        <p:txBody>
          <a:bodyPr/>
          <a:lstStyle/>
          <a:p>
            <a:r>
              <a:rPr lang="en-US" dirty="0"/>
              <a:t>An </a:t>
            </a:r>
            <a:r>
              <a:rPr lang="en-US" b="1" dirty="0"/>
              <a:t>entity </a:t>
            </a:r>
            <a:r>
              <a:rPr lang="en-US" b="1" dirty="0">
                <a:solidFill>
                  <a:srgbClr val="FF0000"/>
                </a:solidFill>
              </a:rPr>
              <a:t>class</a:t>
            </a:r>
            <a:r>
              <a:rPr lang="en-US" dirty="0">
                <a:solidFill>
                  <a:srgbClr val="FF0000"/>
                </a:solidFill>
              </a:rPr>
              <a:t> </a:t>
            </a:r>
            <a:r>
              <a:rPr lang="en-US" dirty="0"/>
              <a:t>is a </a:t>
            </a:r>
            <a:r>
              <a:rPr lang="en-US" dirty="0">
                <a:solidFill>
                  <a:srgbClr val="2117E7"/>
                </a:solidFill>
              </a:rPr>
              <a:t>description </a:t>
            </a:r>
            <a:r>
              <a:rPr lang="en-US" dirty="0"/>
              <a:t>of the structure and format of the </a:t>
            </a:r>
            <a:r>
              <a:rPr lang="en-US" dirty="0">
                <a:solidFill>
                  <a:srgbClr val="00B050"/>
                </a:solidFill>
              </a:rPr>
              <a:t>occurrences</a:t>
            </a:r>
            <a:r>
              <a:rPr lang="en-US" dirty="0"/>
              <a:t> of the entity.</a:t>
            </a:r>
          </a:p>
          <a:p>
            <a:r>
              <a:rPr lang="en-US" dirty="0"/>
              <a:t>An </a:t>
            </a:r>
            <a:r>
              <a:rPr lang="en-US" b="1" dirty="0"/>
              <a:t>entity </a:t>
            </a:r>
            <a:r>
              <a:rPr lang="en-US" b="1" dirty="0">
                <a:solidFill>
                  <a:srgbClr val="FF0000"/>
                </a:solidFill>
              </a:rPr>
              <a:t>instance</a:t>
            </a:r>
            <a:r>
              <a:rPr lang="en-US" dirty="0">
                <a:solidFill>
                  <a:srgbClr val="FF0000"/>
                </a:solidFill>
              </a:rPr>
              <a:t> </a:t>
            </a:r>
            <a:r>
              <a:rPr lang="en-US" dirty="0"/>
              <a:t>is a specific </a:t>
            </a:r>
            <a:r>
              <a:rPr lang="en-US" dirty="0">
                <a:solidFill>
                  <a:srgbClr val="00B050"/>
                </a:solidFill>
              </a:rPr>
              <a:t>occurrence</a:t>
            </a:r>
            <a:r>
              <a:rPr lang="en-US" dirty="0"/>
              <a:t> of an entity within an entity class.</a:t>
            </a:r>
          </a:p>
        </p:txBody>
      </p:sp>
      <p:sp>
        <p:nvSpPr>
          <p:cNvPr id="29699" name="Slide Number Placeholder 1"/>
          <p:cNvSpPr>
            <a:spLocks noGrp="1"/>
          </p:cNvSpPr>
          <p:nvPr>
            <p:ph type="sldNum" sz="quarter" idx="11"/>
          </p:nvPr>
        </p:nvSpPr>
        <p:spPr>
          <a:noFill/>
        </p:spPr>
        <p:txBody>
          <a:bodyPr/>
          <a:lstStyle/>
          <a:p>
            <a:r>
              <a:rPr lang="en-US" dirty="0">
                <a:cs typeface="Arial" charset="0"/>
              </a:rPr>
              <a:t>4-</a:t>
            </a:r>
            <a:fld id="{C3E5E972-9570-4446-A63C-A956A694B712}" type="slidenum">
              <a:rPr lang="en-US">
                <a:cs typeface="Arial" charset="0"/>
              </a:rPr>
              <a:pPr/>
              <a:t>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705" y="1676400"/>
            <a:ext cx="3381375" cy="40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6" name="Rectangle 2"/>
          <p:cNvSpPr>
            <a:spLocks noGrp="1" noChangeArrowheads="1"/>
          </p:cNvSpPr>
          <p:nvPr>
            <p:ph type="title"/>
          </p:nvPr>
        </p:nvSpPr>
        <p:spPr/>
        <p:txBody>
          <a:bodyPr/>
          <a:lstStyle/>
          <a:p>
            <a:r>
              <a:rPr lang="en-US" sz="3600" dirty="0"/>
              <a:t>Entity Class and Entity Instance</a:t>
            </a:r>
          </a:p>
        </p:txBody>
      </p:sp>
      <p:sp>
        <p:nvSpPr>
          <p:cNvPr id="31747" name="Slide Number Placeholder 1"/>
          <p:cNvSpPr>
            <a:spLocks noGrp="1"/>
          </p:cNvSpPr>
          <p:nvPr>
            <p:ph type="sldNum" sz="quarter" idx="11"/>
          </p:nvPr>
        </p:nvSpPr>
        <p:spPr>
          <a:noFill/>
        </p:spPr>
        <p:txBody>
          <a:bodyPr/>
          <a:lstStyle/>
          <a:p>
            <a:r>
              <a:rPr lang="en-US" dirty="0">
                <a:cs typeface="Arial" charset="0"/>
              </a:rPr>
              <a:t>4-</a:t>
            </a:r>
            <a:fld id="{EBF24A4E-33CB-420B-8CBB-8B9F36B3AE73}" type="slidenum">
              <a:rPr lang="en-US">
                <a:cs typeface="Arial" charset="0"/>
              </a:rPr>
              <a:pPr/>
              <a:t>8</a:t>
            </a:fld>
            <a:endParaRPr lang="en-US" dirty="0">
              <a:cs typeface="Arial" charset="0"/>
            </a:endParaRPr>
          </a:p>
        </p:txBody>
      </p:sp>
      <p:sp>
        <p:nvSpPr>
          <p:cNvPr id="6" name="Rectangle 5"/>
          <p:cNvSpPr/>
          <p:nvPr/>
        </p:nvSpPr>
        <p:spPr>
          <a:xfrm>
            <a:off x="2286000" y="5879068"/>
            <a:ext cx="6248400" cy="369332"/>
          </a:xfrm>
          <a:prstGeom prst="rect">
            <a:avLst/>
          </a:prstGeom>
        </p:spPr>
        <p:txBody>
          <a:bodyPr wrap="square">
            <a:spAutoFit/>
          </a:bodyPr>
          <a:lstStyle/>
          <a:p>
            <a:r>
              <a:rPr lang="en-US" dirty="0"/>
              <a:t>Figure 4-2: The ITEM Entity and Two Entity Instances</a:t>
            </a: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1447800" y="274638"/>
            <a:ext cx="7467600" cy="1143000"/>
          </a:xfrm>
        </p:spPr>
        <p:txBody>
          <a:bodyPr/>
          <a:lstStyle/>
          <a:p>
            <a:r>
              <a:rPr lang="en-US" dirty="0"/>
              <a:t>Attributes</a:t>
            </a:r>
          </a:p>
        </p:txBody>
      </p:sp>
      <p:sp>
        <p:nvSpPr>
          <p:cNvPr id="33794" name="Rectangle 3"/>
          <p:cNvSpPr>
            <a:spLocks noGrp="1" noChangeArrowheads="1"/>
          </p:cNvSpPr>
          <p:nvPr>
            <p:ph idx="1"/>
          </p:nvPr>
        </p:nvSpPr>
        <p:spPr/>
        <p:txBody>
          <a:bodyPr/>
          <a:lstStyle/>
          <a:p>
            <a:r>
              <a:rPr lang="en-US" dirty="0"/>
              <a:t>Entities have </a:t>
            </a:r>
            <a:r>
              <a:rPr lang="en-US" b="1" dirty="0"/>
              <a:t>attributes</a:t>
            </a:r>
            <a:r>
              <a:rPr lang="en-US" dirty="0"/>
              <a:t> that describe the entity’s </a:t>
            </a:r>
            <a:r>
              <a:rPr lang="en-US" dirty="0">
                <a:solidFill>
                  <a:srgbClr val="FF0000"/>
                </a:solidFill>
              </a:rPr>
              <a:t>characteristics</a:t>
            </a:r>
            <a:r>
              <a:rPr lang="en-US" dirty="0"/>
              <a:t>:</a:t>
            </a:r>
          </a:p>
          <a:p>
            <a:pPr lvl="1"/>
            <a:r>
              <a:rPr lang="en-US" sz="2400" dirty="0" err="1"/>
              <a:t>ProjectName</a:t>
            </a:r>
            <a:r>
              <a:rPr lang="en-US" sz="2400" dirty="0"/>
              <a:t>, </a:t>
            </a:r>
            <a:r>
              <a:rPr lang="en-US" sz="2400" dirty="0" err="1"/>
              <a:t>StartDate</a:t>
            </a:r>
            <a:endParaRPr lang="en-US" sz="2400" dirty="0"/>
          </a:p>
          <a:p>
            <a:pPr lvl="1"/>
            <a:r>
              <a:rPr lang="en-US" sz="2400" dirty="0" err="1"/>
              <a:t>ProjectType</a:t>
            </a:r>
            <a:r>
              <a:rPr lang="en-US" sz="2400" dirty="0"/>
              <a:t>, </a:t>
            </a:r>
            <a:r>
              <a:rPr lang="en-US" sz="2400" dirty="0" err="1"/>
              <a:t>ProjectDescription</a:t>
            </a:r>
            <a:endParaRPr lang="en-US" sz="2400" dirty="0"/>
          </a:p>
          <a:p>
            <a:r>
              <a:rPr lang="en-US" dirty="0"/>
              <a:t>Attributes have a data </a:t>
            </a:r>
            <a:r>
              <a:rPr lang="en-US" dirty="0">
                <a:solidFill>
                  <a:srgbClr val="FF0000"/>
                </a:solidFill>
              </a:rPr>
              <a:t>type</a:t>
            </a:r>
            <a:r>
              <a:rPr lang="en-US" dirty="0"/>
              <a:t> and </a:t>
            </a:r>
            <a:r>
              <a:rPr lang="en-US" dirty="0">
                <a:solidFill>
                  <a:srgbClr val="00B050"/>
                </a:solidFill>
              </a:rPr>
              <a:t>properties</a:t>
            </a:r>
            <a:r>
              <a:rPr lang="en-US" dirty="0"/>
              <a:t>.</a:t>
            </a:r>
          </a:p>
          <a:p>
            <a:pPr lvl="1"/>
            <a:r>
              <a:rPr lang="en-US" altLang="ko-KR" sz="2000" b="1" kern="1200" dirty="0">
                <a:latin typeface="Arial" charset="0"/>
              </a:rPr>
              <a:t>Properties</a:t>
            </a:r>
            <a:r>
              <a:rPr lang="en-US" altLang="ko-KR" sz="2000" kern="1200" dirty="0">
                <a:latin typeface="Arial" charset="0"/>
              </a:rPr>
              <a:t> are determined from the </a:t>
            </a:r>
            <a:r>
              <a:rPr lang="en-US" altLang="ko-KR" sz="2000" kern="1200" dirty="0">
                <a:solidFill>
                  <a:srgbClr val="00B0F0"/>
                </a:solidFill>
                <a:latin typeface="Arial" charset="0"/>
              </a:rPr>
              <a:t>requirements</a:t>
            </a:r>
            <a:endParaRPr lang="en-US" sz="2000" dirty="0">
              <a:solidFill>
                <a:srgbClr val="00B0F0"/>
              </a:solidFill>
            </a:endParaRPr>
          </a:p>
          <a:p>
            <a:pPr lvl="1"/>
            <a:r>
              <a:rPr lang="en-US" altLang="ko-KR" sz="2000" kern="1200" dirty="0">
                <a:latin typeface="Arial" charset="0"/>
              </a:rPr>
              <a:t>Properties specify whether the attribute is </a:t>
            </a:r>
            <a:r>
              <a:rPr lang="en-US" altLang="ko-KR" sz="2000" kern="1200" dirty="0">
                <a:solidFill>
                  <a:srgbClr val="FF6600"/>
                </a:solidFill>
                <a:latin typeface="Arial" charset="0"/>
              </a:rPr>
              <a:t>required</a:t>
            </a:r>
            <a:r>
              <a:rPr lang="en-US" altLang="ko-KR" sz="2000" kern="1200" dirty="0">
                <a:latin typeface="Arial" charset="0"/>
              </a:rPr>
              <a:t>, whether it has a </a:t>
            </a:r>
            <a:r>
              <a:rPr lang="en-US" altLang="ko-KR" sz="2000" kern="1200" dirty="0">
                <a:solidFill>
                  <a:srgbClr val="FF6600"/>
                </a:solidFill>
                <a:latin typeface="Arial" charset="0"/>
              </a:rPr>
              <a:t>default</a:t>
            </a:r>
            <a:r>
              <a:rPr lang="en-US" altLang="ko-KR" sz="2000" kern="1200" dirty="0">
                <a:latin typeface="Arial" charset="0"/>
              </a:rPr>
              <a:t> value, whether its value has </a:t>
            </a:r>
            <a:r>
              <a:rPr lang="en-US" altLang="ko-KR" sz="2000" kern="1200" dirty="0">
                <a:solidFill>
                  <a:srgbClr val="FF6600"/>
                </a:solidFill>
                <a:latin typeface="Arial" charset="0"/>
              </a:rPr>
              <a:t>limits</a:t>
            </a:r>
            <a:r>
              <a:rPr lang="en-US" altLang="ko-KR" sz="2000" kern="1200" dirty="0">
                <a:latin typeface="Arial" charset="0"/>
              </a:rPr>
              <a:t>, and any other </a:t>
            </a:r>
            <a:r>
              <a:rPr lang="en-US" altLang="ko-KR" sz="2000" kern="1200" dirty="0">
                <a:solidFill>
                  <a:srgbClr val="FF0000"/>
                </a:solidFill>
                <a:latin typeface="Arial" charset="0"/>
              </a:rPr>
              <a:t>constraint</a:t>
            </a:r>
            <a:r>
              <a:rPr lang="en-US" altLang="ko-KR" sz="2000" kern="1200" dirty="0">
                <a:latin typeface="Arial" charset="0"/>
              </a:rPr>
              <a:t>.</a:t>
            </a:r>
            <a:endParaRPr lang="en-US" altLang="ko-KR" sz="2000" dirty="0"/>
          </a:p>
          <a:p>
            <a:pPr lvl="1"/>
            <a:endParaRPr lang="en-US" dirty="0"/>
          </a:p>
        </p:txBody>
      </p:sp>
      <p:sp>
        <p:nvSpPr>
          <p:cNvPr id="33795" name="Slide Number Placeholder 1"/>
          <p:cNvSpPr>
            <a:spLocks noGrp="1"/>
          </p:cNvSpPr>
          <p:nvPr>
            <p:ph type="sldNum" sz="quarter" idx="11"/>
          </p:nvPr>
        </p:nvSpPr>
        <p:spPr>
          <a:noFill/>
        </p:spPr>
        <p:txBody>
          <a:bodyPr/>
          <a:lstStyle/>
          <a:p>
            <a:r>
              <a:rPr lang="en-US" dirty="0">
                <a:cs typeface="Arial" charset="0"/>
              </a:rPr>
              <a:t>4-</a:t>
            </a:r>
            <a:fld id="{D0EDA539-00B1-421D-A8A6-6143BF418AE4}" type="slidenum">
              <a:rPr lang="en-US">
                <a:cs typeface="Arial" charset="0"/>
              </a:rPr>
              <a:pPr/>
              <a:t>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IN"/>
              <a:t>KROENKE and AUER - DATABASE CONCEPTS (7th Edition, Global Edition)                                      Copyright © 2015 Pearson Education, Ltd.</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BC-e07-Theme-v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C-e07-Theme-v01" id="{004201C7-B1AA-4647-BFED-7D1418999474}" vid="{12D99A93-3DA1-4FC7-B753-C650C35980D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DBC-e07-Theme-v01</Template>
  <TotalTime>2681</TotalTime>
  <Words>7833</Words>
  <Application>Microsoft Office PowerPoint</Application>
  <PresentationFormat>화면 슬라이드 쇼(4:3)</PresentationFormat>
  <Paragraphs>550</Paragraphs>
  <Slides>57</Slides>
  <Notes>57</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57</vt:i4>
      </vt:variant>
    </vt:vector>
  </HeadingPairs>
  <TitlesOfParts>
    <vt:vector size="65" baseType="lpstr">
      <vt:lpstr>-apple-system</vt:lpstr>
      <vt:lpstr>SimonciniGaramondStd</vt:lpstr>
      <vt:lpstr>Arial</vt:lpstr>
      <vt:lpstr>Lucida Sans</vt:lpstr>
      <vt:lpstr>Lucida Sans Unicode</vt:lpstr>
      <vt:lpstr>Symbol</vt:lpstr>
      <vt:lpstr>Wingdings</vt:lpstr>
      <vt:lpstr>DBC-e07-Theme-v01</vt:lpstr>
      <vt:lpstr>Data Modeling and the Entity-Relationship Model</vt:lpstr>
      <vt:lpstr>Chapter Objectives</vt:lpstr>
      <vt:lpstr>Chapter Objectives (Cont’d)</vt:lpstr>
      <vt:lpstr>Three Stages of Database Development</vt:lpstr>
      <vt:lpstr>The Requirements Analysis Stage</vt:lpstr>
      <vt:lpstr>Requirements Become the E-R Data Model</vt:lpstr>
      <vt:lpstr>Entity Class versus Entity Instance</vt:lpstr>
      <vt:lpstr>Entity Class and Entity Instance</vt:lpstr>
      <vt:lpstr>Attributes</vt:lpstr>
      <vt:lpstr>Identifiers</vt:lpstr>
      <vt:lpstr>Identifier Types</vt:lpstr>
      <vt:lpstr>Levels of Entity Attribute Display</vt:lpstr>
      <vt:lpstr>Relationships</vt:lpstr>
      <vt:lpstr>Degree 2 Relationship: Binary</vt:lpstr>
      <vt:lpstr>Degree 3 Relationship: Ternary</vt:lpstr>
      <vt:lpstr>One-to-One Binary Relationship</vt:lpstr>
      <vt:lpstr>One-to-Many Binary Relationship</vt:lpstr>
      <vt:lpstr>Many-to-Many Binary Relationship</vt:lpstr>
      <vt:lpstr>Binary Relationships</vt:lpstr>
      <vt:lpstr>Maximum Cardinality</vt:lpstr>
      <vt:lpstr>Minimum Cardinality</vt:lpstr>
      <vt:lpstr>Cardinality Example</vt:lpstr>
      <vt:lpstr>Entity-Relationship Diagrams</vt:lpstr>
      <vt:lpstr>HAS-A Relationships</vt:lpstr>
      <vt:lpstr>Types of  Entity-Relationship Diagrams</vt:lpstr>
      <vt:lpstr>Crow’s Foot Example: One-to-Many Relationship</vt:lpstr>
      <vt:lpstr>Crow’s Foot Symbols</vt:lpstr>
      <vt:lpstr>Crow’s Foot Example: Many-to-Many Relationship</vt:lpstr>
      <vt:lpstr>Weak Entity</vt:lpstr>
      <vt:lpstr>ID-Dependent Weak Entities</vt:lpstr>
      <vt:lpstr>ID-Dependent Weak Entity Examples</vt:lpstr>
      <vt:lpstr>Weak Entity Relationships</vt:lpstr>
      <vt:lpstr>Weak Entity Identifier: Non-ID-dependent</vt:lpstr>
      <vt:lpstr>Non-ID-Dependent Weak Entity Examples</vt:lpstr>
      <vt:lpstr>Strong and Weak Entity Examples</vt:lpstr>
      <vt:lpstr>Associative Entities</vt:lpstr>
      <vt:lpstr>Associative Entities (Cont’d)</vt:lpstr>
      <vt:lpstr>Subtype Entities</vt:lpstr>
      <vt:lpstr>Subtype Entity Identifiers</vt:lpstr>
      <vt:lpstr>Subtype Entity Examples</vt:lpstr>
      <vt:lpstr>Recursive Relationships</vt:lpstr>
      <vt:lpstr>Developing an E-R Diagram</vt:lpstr>
      <vt:lpstr>Developing an E-R Diagram</vt:lpstr>
      <vt:lpstr>Heather Sweeney Designs: The Seminar Customer List</vt:lpstr>
      <vt:lpstr>Heather Sweeney Designs: Initial E-R Diagram I</vt:lpstr>
      <vt:lpstr>Heather Sweeney Designs: Initial E-R Diagram II</vt:lpstr>
      <vt:lpstr>Heather Sweeney Designs: Initial E-R Diagram III</vt:lpstr>
      <vt:lpstr>Heather Sweeney Designs: The Customer Form Letter</vt:lpstr>
      <vt:lpstr>Heather Sweeney Designs: Data Model with CONTACT</vt:lpstr>
      <vt:lpstr>Heather Sweeney Designs: Data Model with CONTACT as Weak Entity</vt:lpstr>
      <vt:lpstr>Heather Sweeney Designs: Data Model with Modified CUSTOMER</vt:lpstr>
      <vt:lpstr>Heather Sweeney Designs: Sales Invoice</vt:lpstr>
      <vt:lpstr>Heather Sweeney Designs: Data Model with INVOICE</vt:lpstr>
      <vt:lpstr>Heather Sweeney Designs: Data Model with LINE_ITEM</vt:lpstr>
      <vt:lpstr>Heather Sweeney Designs: Final Data Model</vt:lpstr>
      <vt:lpstr>Heather Sweeney Designs: Business Rules and Model Validation</vt:lpstr>
      <vt:lpstr>Data Modeling and the Entity-Relationship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DBC-e07-Chapter-04-PPT</dc:title>
  <dc:creator>David J. Auer</dc:creator>
  <cp:lastModifiedBy>배재학</cp:lastModifiedBy>
  <cp:revision>561</cp:revision>
  <dcterms:created xsi:type="dcterms:W3CDTF">2010-07-09T15:25:01Z</dcterms:created>
  <dcterms:modified xsi:type="dcterms:W3CDTF">2024-04-28T14:01:13Z</dcterms:modified>
</cp:coreProperties>
</file>